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3140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E839A"/>
    <a:srgbClr val="415B6B"/>
    <a:srgbClr val="FF9933"/>
    <a:srgbClr val="7899AD"/>
    <a:srgbClr val="B6C6D0"/>
    <a:srgbClr val="F9AA00"/>
    <a:srgbClr val="3B687F"/>
    <a:srgbClr val="5C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9374D03-ABE5-4870-87F0-7653B7A508D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00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F1FE7DE-306B-40DA-8729-EE4B1E1D72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9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0FAF8-64A5-4D34-8A12-BE0DDDFD92D1}" type="slidenum">
              <a:rPr lang="de-DE"/>
              <a:pPr/>
              <a:t>1</a:t>
            </a:fld>
            <a:endParaRPr lang="de-DE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2648-25DC-4743-9A74-6EEF172852E6}" type="slidenum">
              <a:rPr lang="de-DE"/>
              <a:pPr/>
              <a:t>2</a:t>
            </a:fld>
            <a:endParaRPr lang="de-DE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6625" y="3111500"/>
            <a:ext cx="6824663" cy="2667000"/>
          </a:xfrm>
        </p:spPr>
        <p:txBody>
          <a:bodyPr/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38213" y="1535113"/>
            <a:ext cx="6823075" cy="1470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grpSp>
        <p:nvGrpSpPr>
          <p:cNvPr id="6159" name="Group 15"/>
          <p:cNvGrpSpPr>
            <a:grpSpLocks/>
          </p:cNvGrpSpPr>
          <p:nvPr userDrawn="1"/>
        </p:nvGrpSpPr>
        <p:grpSpPr bwMode="auto">
          <a:xfrm>
            <a:off x="4995863" y="0"/>
            <a:ext cx="4148137" cy="673100"/>
            <a:chOff x="3028" y="358"/>
            <a:chExt cx="2613" cy="424"/>
          </a:xfrm>
        </p:grpSpPr>
        <p:pic>
          <p:nvPicPr>
            <p:cNvPr id="6160" name="Picture 16" descr="wappen_xl_s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358"/>
              <a:ext cx="705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3028" y="527"/>
              <a:ext cx="18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90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Umwelt</a:t>
              </a:r>
            </a:p>
          </p:txBody>
        </p:sp>
      </p:grpSp>
      <p:pic>
        <p:nvPicPr>
          <p:cNvPr id="6166" name="Picture 22" descr="PP Hintergrun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69" name="Group 25"/>
          <p:cNvGrpSpPr>
            <a:grpSpLocks/>
          </p:cNvGrpSpPr>
          <p:nvPr userDrawn="1"/>
        </p:nvGrpSpPr>
        <p:grpSpPr bwMode="auto">
          <a:xfrm>
            <a:off x="4876800" y="387350"/>
            <a:ext cx="4148138" cy="673100"/>
            <a:chOff x="3028" y="358"/>
            <a:chExt cx="2613" cy="424"/>
          </a:xfrm>
        </p:grpSpPr>
        <p:pic>
          <p:nvPicPr>
            <p:cNvPr id="6170" name="Picture 26" descr="wappen_xl_sw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6" y="358"/>
              <a:ext cx="705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028" y="527"/>
              <a:ext cx="18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Bayerisches Landesamt für</a:t>
              </a:r>
            </a:p>
            <a:p>
              <a:pPr>
                <a:lnSpc>
                  <a:spcPct val="90000"/>
                </a:lnSpc>
              </a:pPr>
              <a:r>
                <a:rPr lang="de-DE" sz="1500">
                  <a:solidFill>
                    <a:schemeClr val="bg1"/>
                  </a:solidFill>
                </a:rPr>
                <a:t>Umwelt</a:t>
              </a:r>
            </a:p>
          </p:txBody>
        </p:sp>
      </p:grpSp>
      <p:sp>
        <p:nvSpPr>
          <p:cNvPr id="6174" name="Rectangle 30"/>
          <p:cNvSpPr>
            <a:spLocks noChangeArrowheads="1"/>
          </p:cNvSpPr>
          <p:nvPr userDrawn="1"/>
        </p:nvSpPr>
        <p:spPr bwMode="auto">
          <a:xfrm>
            <a:off x="0" y="1341438"/>
            <a:ext cx="7845425" cy="150812"/>
          </a:xfrm>
          <a:prstGeom prst="rect">
            <a:avLst/>
          </a:prstGeom>
          <a:solidFill>
            <a:srgbClr val="F9A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05200"/>
            <a:ext cx="987924" cy="10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368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208463" cy="4697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4208462" cy="4697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97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50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1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19256" cy="4543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40180"/>
            <a:ext cx="5111750" cy="46859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289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93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25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1638" y="935038"/>
            <a:ext cx="2141537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935038"/>
            <a:ext cx="6275388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34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35038"/>
            <a:ext cx="85693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8569325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5900" y="6477000"/>
            <a:ext cx="3678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B687F"/>
                </a:solidFill>
              </a:defRPr>
            </a:lvl1pPr>
          </a:lstStyle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0" y="6477000"/>
            <a:ext cx="47853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3B687F"/>
                </a:solidFill>
              </a:defRPr>
            </a:lvl1pPr>
          </a:lstStyle>
          <a:p>
            <a:fld id="{894680D0-7A83-433A-9719-C4143F27F64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223838"/>
            <a:ext cx="5184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5000"/>
              </a:lnSpc>
              <a:defRPr sz="1400" b="1">
                <a:solidFill>
                  <a:srgbClr val="3B687F"/>
                </a:solidFill>
              </a:defRPr>
            </a:lvl1pPr>
          </a:lstStyle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23850" y="836613"/>
            <a:ext cx="8569325" cy="0"/>
          </a:xfrm>
          <a:prstGeom prst="line">
            <a:avLst/>
          </a:prstGeom>
          <a:noFill/>
          <a:ln w="25400">
            <a:solidFill>
              <a:srgbClr val="F9A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630863" y="93600"/>
            <a:ext cx="3257550" cy="630000"/>
            <a:chOff x="5630863" y="93600"/>
            <a:chExt cx="3257550" cy="630000"/>
          </a:xfrm>
        </p:grpSpPr>
        <p:sp>
          <p:nvSpPr>
            <p:cNvPr id="1058" name="Text Box 34"/>
            <p:cNvSpPr txBox="1">
              <a:spLocks noChangeArrowheads="1"/>
            </p:cNvSpPr>
            <p:nvPr userDrawn="1"/>
          </p:nvSpPr>
          <p:spPr bwMode="auto">
            <a:xfrm>
              <a:off x="6332538" y="336550"/>
              <a:ext cx="1841500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de-DE" sz="1200" dirty="0">
                  <a:solidFill>
                    <a:srgbClr val="3B687F"/>
                  </a:solidFill>
                </a:rPr>
                <a:t>Bayerisches Landesamt für</a:t>
              </a:r>
            </a:p>
            <a:p>
              <a:pPr>
                <a:lnSpc>
                  <a:spcPct val="85000"/>
                </a:lnSpc>
              </a:pPr>
              <a:r>
                <a:rPr lang="de-DE" sz="1200" dirty="0">
                  <a:solidFill>
                    <a:srgbClr val="3B687F"/>
                  </a:solidFill>
                </a:rPr>
                <a:t>Umwelt</a:t>
              </a:r>
            </a:p>
          </p:txBody>
        </p:sp>
        <p:pic>
          <p:nvPicPr>
            <p:cNvPr id="1063" name="Picture 39" descr="staatswappen_wb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0713" y="238125"/>
              <a:ext cx="647700" cy="393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863" y="93600"/>
              <a:ext cx="630000" cy="63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3B687F"/>
          </a:solidFill>
          <a:latin typeface="Arial" charset="0"/>
          <a:ea typeface="ＭＳ Ｐゴシック" charset="-128"/>
        </a:defRPr>
      </a:lvl9pPr>
    </p:titleStyle>
    <p:bodyStyle>
      <a:lvl1pPr marL="193675" indent="-1936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873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238250" indent="-188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9386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2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938213" y="1452880"/>
            <a:ext cx="6823075" cy="1470025"/>
          </a:xfrm>
        </p:spPr>
        <p:txBody>
          <a:bodyPr/>
          <a:lstStyle/>
          <a:p>
            <a:r>
              <a:rPr lang="de-DE" dirty="0"/>
              <a:t>Einführung in das DABay-Modul Bescheide</a:t>
            </a:r>
          </a:p>
        </p:txBody>
      </p:sp>
      <p:sp>
        <p:nvSpPr>
          <p:cNvPr id="23350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938213" y="2981643"/>
            <a:ext cx="6824662" cy="2667000"/>
          </a:xfrm>
        </p:spPr>
        <p:txBody>
          <a:bodyPr/>
          <a:lstStyle/>
          <a:p>
            <a:r>
              <a:rPr lang="de-DE" dirty="0" smtClean="0"/>
              <a:t>Geplante Schulungen </a:t>
            </a:r>
            <a:r>
              <a:rPr lang="de-DE" dirty="0" smtClean="0">
                <a:sym typeface="Symbol"/>
              </a:rPr>
              <a:t> Webinar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1588" y="3910196"/>
            <a:ext cx="3501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</a:rPr>
              <a:t>Evamaria Burkart, Referat 65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4381500" y="6477000"/>
            <a:ext cx="478532" cy="280988"/>
          </a:xfrm>
        </p:spPr>
        <p:txBody>
          <a:bodyPr/>
          <a:lstStyle/>
          <a:p>
            <a:fld id="{874F30DA-0C98-471D-8D41-FDABE1A1224B}" type="slidenum">
              <a:rPr lang="de-DE"/>
              <a:pPr/>
              <a:t>2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Webinar?</a:t>
            </a:r>
            <a:endParaRPr lang="de-DE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Webinar</a:t>
            </a:r>
            <a:r>
              <a:rPr lang="de-DE" dirty="0" smtClean="0"/>
              <a:t> </a:t>
            </a:r>
            <a:r>
              <a:rPr lang="de-DE" dirty="0"/>
              <a:t>oder </a:t>
            </a:r>
            <a:r>
              <a:rPr lang="de-DE" b="1" dirty="0"/>
              <a:t>Web-Seminar</a:t>
            </a:r>
            <a:r>
              <a:rPr lang="de-DE" dirty="0"/>
              <a:t> ist </a:t>
            </a:r>
            <a:r>
              <a:rPr lang="de-DE" dirty="0" smtClean="0"/>
              <a:t>ein Seminar, </a:t>
            </a:r>
            <a:r>
              <a:rPr lang="de-DE" dirty="0"/>
              <a:t>das über das </a:t>
            </a:r>
            <a:r>
              <a:rPr lang="de-DE" dirty="0" smtClean="0"/>
              <a:t>World Wide Web (kurz: Web) gehalten wird </a:t>
            </a:r>
            <a:r>
              <a:rPr lang="de-DE" dirty="0" smtClean="0">
                <a:sym typeface="Symbol"/>
              </a:rPr>
              <a:t></a:t>
            </a:r>
            <a:r>
              <a:rPr lang="de-DE" dirty="0" smtClean="0"/>
              <a:t> </a:t>
            </a:r>
            <a:r>
              <a:rPr lang="de-DE" i="1" dirty="0" smtClean="0"/>
              <a:t>Web</a:t>
            </a:r>
            <a:r>
              <a:rPr lang="de-DE" dirty="0" smtClean="0"/>
              <a:t> + </a:t>
            </a:r>
            <a:r>
              <a:rPr lang="de-DE" i="1" dirty="0" smtClean="0"/>
              <a:t>Seminar</a:t>
            </a:r>
            <a:r>
              <a:rPr lang="de-DE" dirty="0" smtClean="0"/>
              <a:t> = </a:t>
            </a:r>
            <a:r>
              <a:rPr lang="de-DE" i="1" dirty="0" smtClean="0"/>
              <a:t>Webinar,</a:t>
            </a:r>
          </a:p>
          <a:p>
            <a:r>
              <a:rPr lang="de-DE" dirty="0" smtClean="0"/>
              <a:t>ist interaktiv und </a:t>
            </a:r>
            <a:r>
              <a:rPr lang="de-DE" dirty="0"/>
              <a:t>ermöglicht beidseitige Kommunikation zwischen Vortragendem und </a:t>
            </a:r>
            <a:r>
              <a:rPr lang="de-DE" dirty="0" smtClean="0"/>
              <a:t>Teilnehmern,</a:t>
            </a:r>
          </a:p>
          <a:p>
            <a:r>
              <a:rPr lang="de-DE" dirty="0"/>
              <a:t>Teilnehmer erhalten per E-Mail eine Telefonnummer + Link für das </a:t>
            </a:r>
            <a:r>
              <a:rPr lang="de-DE" dirty="0" err="1"/>
              <a:t>Screensharing</a:t>
            </a:r>
            <a:r>
              <a:rPr lang="de-DE" dirty="0"/>
              <a:t> </a:t>
            </a:r>
            <a:r>
              <a:rPr lang="de-DE" dirty="0" smtClean="0"/>
              <a:t>zugeschickt </a:t>
            </a:r>
            <a:r>
              <a:rPr lang="de-DE" dirty="0" smtClean="0">
                <a:sym typeface="Symbol"/>
              </a:rPr>
              <a:t> per Telefon sind alle Teilnehmer miteinander verbunden, alle Teilnehmer sehen die Vorführung, die der Vortragende auf seinem PC vorstellt.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4253484" y="6513576"/>
            <a:ext cx="478532" cy="280988"/>
          </a:xfrm>
        </p:spPr>
        <p:txBody>
          <a:bodyPr/>
          <a:lstStyle/>
          <a:p>
            <a:fld id="{894680D0-7A83-433A-9719-C4143F27F647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Picture 3" descr="BY-A3-verwaltu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r="31257"/>
          <a:stretch/>
        </p:blipFill>
        <p:spPr bwMode="auto">
          <a:xfrm>
            <a:off x="123504" y="873288"/>
            <a:ext cx="5736202" cy="590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ieren 9"/>
          <p:cNvGrpSpPr/>
          <p:nvPr/>
        </p:nvGrpSpPr>
        <p:grpSpPr>
          <a:xfrm>
            <a:off x="4443984" y="2745496"/>
            <a:ext cx="432048" cy="432048"/>
            <a:chOff x="5364088" y="1988840"/>
            <a:chExt cx="1066800" cy="107156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hteck 7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13" name="Gruppieren 12"/>
          <p:cNvGrpSpPr/>
          <p:nvPr/>
        </p:nvGrpSpPr>
        <p:grpSpPr>
          <a:xfrm>
            <a:off x="1419648" y="2989694"/>
            <a:ext cx="432048" cy="432048"/>
            <a:chOff x="5364088" y="1988840"/>
            <a:chExt cx="1066800" cy="1071562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hteck 14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17" name="Gruppieren 16"/>
          <p:cNvGrpSpPr/>
          <p:nvPr/>
        </p:nvGrpSpPr>
        <p:grpSpPr>
          <a:xfrm>
            <a:off x="4299618" y="5121760"/>
            <a:ext cx="432048" cy="432048"/>
            <a:chOff x="5364088" y="1988840"/>
            <a:chExt cx="1066800" cy="1071562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hteck 18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21" name="Gruppieren 20"/>
          <p:cNvGrpSpPr/>
          <p:nvPr/>
        </p:nvGrpSpPr>
        <p:grpSpPr>
          <a:xfrm>
            <a:off x="1851696" y="1377344"/>
            <a:ext cx="432048" cy="432048"/>
            <a:chOff x="5364088" y="1988840"/>
            <a:chExt cx="1066800" cy="1071562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hteck 22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25" name="Gruppieren 24"/>
          <p:cNvGrpSpPr/>
          <p:nvPr/>
        </p:nvGrpSpPr>
        <p:grpSpPr>
          <a:xfrm>
            <a:off x="1491306" y="5769832"/>
            <a:ext cx="432048" cy="432048"/>
            <a:chOff x="5364088" y="1988840"/>
            <a:chExt cx="1066800" cy="1071562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hteck 26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29" name="Gruppieren 28"/>
          <p:cNvGrpSpPr/>
          <p:nvPr/>
        </p:nvGrpSpPr>
        <p:grpSpPr>
          <a:xfrm>
            <a:off x="2778652" y="2913362"/>
            <a:ext cx="432048" cy="432048"/>
            <a:chOff x="5364088" y="1988840"/>
            <a:chExt cx="1066800" cy="1071562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hteck 30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32" name="Grafik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33" name="Gruppieren 32"/>
          <p:cNvGrpSpPr/>
          <p:nvPr/>
        </p:nvGrpSpPr>
        <p:grpSpPr>
          <a:xfrm>
            <a:off x="3096400" y="1809392"/>
            <a:ext cx="432048" cy="432048"/>
            <a:chOff x="5364088" y="1988840"/>
            <a:chExt cx="1066800" cy="1071562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hteck 34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36" name="Grafik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37" name="Gruppieren 36"/>
          <p:cNvGrpSpPr/>
          <p:nvPr/>
        </p:nvGrpSpPr>
        <p:grpSpPr>
          <a:xfrm>
            <a:off x="4985687" y="4113648"/>
            <a:ext cx="432048" cy="432048"/>
            <a:chOff x="5364088" y="1988840"/>
            <a:chExt cx="1066800" cy="1071562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hteck 38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41" name="Gruppieren 40"/>
          <p:cNvGrpSpPr/>
          <p:nvPr/>
        </p:nvGrpSpPr>
        <p:grpSpPr>
          <a:xfrm>
            <a:off x="121212" y="1590818"/>
            <a:ext cx="432048" cy="432048"/>
            <a:chOff x="5364088" y="1988840"/>
            <a:chExt cx="1066800" cy="1071562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88840"/>
              <a:ext cx="1066800" cy="1071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Rechteck 42"/>
            <p:cNvSpPr/>
            <p:nvPr/>
          </p:nvSpPr>
          <p:spPr bwMode="auto">
            <a:xfrm>
              <a:off x="5535662" y="2054498"/>
              <a:ext cx="720080" cy="54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024" y="2127413"/>
              <a:ext cx="706805" cy="390884"/>
            </a:xfrm>
            <a:prstGeom prst="rect">
              <a:avLst/>
            </a:prstGeom>
          </p:spPr>
        </p:pic>
      </p:grpSp>
      <p:grpSp>
        <p:nvGrpSpPr>
          <p:cNvPr id="11" name="Gruppieren 10"/>
          <p:cNvGrpSpPr/>
          <p:nvPr/>
        </p:nvGrpSpPr>
        <p:grpSpPr>
          <a:xfrm>
            <a:off x="2139728" y="4545696"/>
            <a:ext cx="622128" cy="635115"/>
            <a:chOff x="2267744" y="4509120"/>
            <a:chExt cx="622128" cy="635115"/>
          </a:xfrm>
        </p:grpSpPr>
        <p:pic>
          <p:nvPicPr>
            <p:cNvPr id="1026" name="Picture 2" descr="C:\Program Files (x86)\Microsoft Office\MEDIA\CAGCAT10\j0195384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67744" y="4509120"/>
              <a:ext cx="622128" cy="6351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hteck 44"/>
            <p:cNvSpPr/>
            <p:nvPr/>
          </p:nvSpPr>
          <p:spPr bwMode="auto">
            <a:xfrm>
              <a:off x="2601449" y="4581129"/>
              <a:ext cx="151200" cy="180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46" name="Grafik 4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1450" y="4624933"/>
              <a:ext cx="151200" cy="83246"/>
            </a:xfrm>
            <a:prstGeom prst="rect">
              <a:avLst/>
            </a:prstGeom>
          </p:spPr>
        </p:pic>
      </p:grpSp>
      <p:cxnSp>
        <p:nvCxnSpPr>
          <p:cNvPr id="47" name="Gekrümmte Verbindung 46"/>
          <p:cNvCxnSpPr>
            <a:stCxn id="45" idx="0"/>
          </p:cNvCxnSpPr>
          <p:nvPr/>
        </p:nvCxnSpPr>
        <p:spPr bwMode="auto">
          <a:xfrm rot="5400000" flipH="1" flipV="1">
            <a:off x="3528568" y="3160586"/>
            <a:ext cx="477584" cy="2436654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krümmte Verbindung 48"/>
          <p:cNvCxnSpPr>
            <a:stCxn id="45" idx="0"/>
            <a:endCxn id="1027" idx="1"/>
          </p:cNvCxnSpPr>
          <p:nvPr/>
        </p:nvCxnSpPr>
        <p:spPr bwMode="auto">
          <a:xfrm rot="5400000" flipH="1" flipV="1">
            <a:off x="2668416" y="2842138"/>
            <a:ext cx="1656185" cy="1894951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krümmte Verbindung 50"/>
          <p:cNvCxnSpPr>
            <a:endCxn id="16" idx="1"/>
          </p:cNvCxnSpPr>
          <p:nvPr/>
        </p:nvCxnSpPr>
        <p:spPr bwMode="auto">
          <a:xfrm rot="16200000" flipV="1">
            <a:off x="1273501" y="3342173"/>
            <a:ext cx="1493339" cy="1057728"/>
          </a:xfrm>
          <a:prstGeom prst="curvedConnector4">
            <a:avLst>
              <a:gd name="adj1" fmla="val 47362"/>
              <a:gd name="adj2" fmla="val 121612"/>
            </a:avLst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krümmte Verbindung 52"/>
          <p:cNvCxnSpPr>
            <a:stCxn id="45" idx="0"/>
            <a:endCxn id="43" idx="3"/>
          </p:cNvCxnSpPr>
          <p:nvPr/>
        </p:nvCxnSpPr>
        <p:spPr bwMode="auto">
          <a:xfrm rot="16200000" flipV="1">
            <a:off x="69905" y="2138577"/>
            <a:ext cx="2891551" cy="2066706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krümmte Verbindung 54"/>
          <p:cNvCxnSpPr>
            <a:stCxn id="45" idx="0"/>
            <a:endCxn id="34" idx="0"/>
          </p:cNvCxnSpPr>
          <p:nvPr/>
        </p:nvCxnSpPr>
        <p:spPr bwMode="auto">
          <a:xfrm rot="5400000" flipH="1" flipV="1">
            <a:off x="1526572" y="2831854"/>
            <a:ext cx="2808313" cy="763391"/>
          </a:xfrm>
          <a:prstGeom prst="curvedConnector3">
            <a:avLst>
              <a:gd name="adj1" fmla="val 108411"/>
            </a:avLst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krümmte Verbindung 57"/>
          <p:cNvCxnSpPr>
            <a:stCxn id="45" idx="0"/>
            <a:endCxn id="32" idx="1"/>
          </p:cNvCxnSpPr>
          <p:nvPr/>
        </p:nvCxnSpPr>
        <p:spPr bwMode="auto">
          <a:xfrm rot="5400000" flipH="1" flipV="1">
            <a:off x="1914836" y="3682232"/>
            <a:ext cx="1569670" cy="30127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krümmte Verbindung 59"/>
          <p:cNvCxnSpPr>
            <a:endCxn id="22" idx="3"/>
          </p:cNvCxnSpPr>
          <p:nvPr/>
        </p:nvCxnSpPr>
        <p:spPr bwMode="auto">
          <a:xfrm rot="16200000" flipV="1">
            <a:off x="904220" y="2972893"/>
            <a:ext cx="3024337" cy="265288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krümmte Verbindung 61"/>
          <p:cNvCxnSpPr>
            <a:endCxn id="18" idx="0"/>
          </p:cNvCxnSpPr>
          <p:nvPr/>
        </p:nvCxnSpPr>
        <p:spPr bwMode="auto">
          <a:xfrm>
            <a:off x="2549034" y="4617705"/>
            <a:ext cx="1966608" cy="50405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" name="Gekrümmte Verbindung 1023"/>
          <p:cNvCxnSpPr>
            <a:stCxn id="45" idx="0"/>
            <a:endCxn id="26" idx="1"/>
          </p:cNvCxnSpPr>
          <p:nvPr/>
        </p:nvCxnSpPr>
        <p:spPr bwMode="auto">
          <a:xfrm rot="16200000" flipH="1" flipV="1">
            <a:off x="1336094" y="4772916"/>
            <a:ext cx="1368151" cy="1057727"/>
          </a:xfrm>
          <a:prstGeom prst="curvedConnector4">
            <a:avLst>
              <a:gd name="adj1" fmla="val -16709"/>
              <a:gd name="adj2" fmla="val 121612"/>
            </a:avLst>
          </a:prstGeom>
          <a:solidFill>
            <a:schemeClr val="accent1"/>
          </a:solidFill>
          <a:ln w="19050" cap="flat" cmpd="sng" algn="ctr">
            <a:solidFill>
              <a:srgbClr val="415B6B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5113703" y="970407"/>
            <a:ext cx="3779473" cy="2414759"/>
          </a:xfrm>
          <a:prstGeom prst="rect">
            <a:avLst/>
          </a:prstGeom>
        </p:spPr>
        <p:txBody>
          <a:bodyPr/>
          <a:lstStyle>
            <a:lvl1pPr marL="193675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1873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38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112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70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3027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84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941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b="1" kern="0" dirty="0" smtClean="0"/>
              <a:t>Telefon: </a:t>
            </a:r>
            <a:br>
              <a:rPr lang="de-DE" b="1" kern="0" dirty="0" smtClean="0"/>
            </a:br>
            <a:r>
              <a:rPr lang="de-DE" b="1" kern="0" dirty="0" smtClean="0"/>
              <a:t>alle Teilnehmer können miteinander kommunizieren </a:t>
            </a:r>
          </a:p>
          <a:p>
            <a:pPr marL="0" indent="0">
              <a:buNone/>
            </a:pPr>
            <a:endParaRPr lang="de-DE" b="1" kern="0" dirty="0"/>
          </a:p>
          <a:p>
            <a:pPr marL="0" indent="0">
              <a:buNone/>
            </a:pPr>
            <a:r>
              <a:rPr lang="de-DE" b="1" kern="0" dirty="0" smtClean="0"/>
              <a:t>Bildschirm: </a:t>
            </a:r>
            <a:br>
              <a:rPr lang="de-DE" b="1" kern="0" dirty="0" smtClean="0"/>
            </a:br>
            <a:r>
              <a:rPr lang="de-DE" b="1" kern="0" dirty="0" smtClean="0"/>
              <a:t>alle Teilnehmer sehen den Bildschirm des Vortragenden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4145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© LfU / Referat 65 / Burkart / 29.09./01.10.2015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4253484" y="6513576"/>
            <a:ext cx="478532" cy="280988"/>
          </a:xfrm>
        </p:spPr>
        <p:txBody>
          <a:bodyPr/>
          <a:lstStyle/>
          <a:p>
            <a:fld id="{894680D0-7A83-433A-9719-C4143F27F64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5113703" y="1674495"/>
            <a:ext cx="3779473" cy="4634825"/>
          </a:xfrm>
          <a:prstGeom prst="rect">
            <a:avLst/>
          </a:prstGeom>
        </p:spPr>
        <p:txBody>
          <a:bodyPr/>
          <a:lstStyle>
            <a:lvl1pPr marL="193675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1873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238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112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70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3027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84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941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b="1" kern="0" dirty="0" smtClean="0"/>
              <a:t>Vorteile</a:t>
            </a:r>
          </a:p>
          <a:p>
            <a:r>
              <a:rPr lang="de-DE" b="1" kern="0" dirty="0" smtClean="0"/>
              <a:t>Hohe Sicherheit </a:t>
            </a:r>
          </a:p>
          <a:p>
            <a:r>
              <a:rPr lang="de-DE" b="1" kern="0" dirty="0" smtClean="0"/>
              <a:t>Gute Qualität</a:t>
            </a:r>
          </a:p>
          <a:p>
            <a:r>
              <a:rPr lang="de-DE" b="1" kern="0" dirty="0" smtClean="0"/>
              <a:t>Einfache Handhabung</a:t>
            </a:r>
          </a:p>
          <a:p>
            <a:endParaRPr lang="de-DE" b="1" kern="0" dirty="0"/>
          </a:p>
          <a:p>
            <a:pPr marL="0" indent="0">
              <a:buNone/>
            </a:pPr>
            <a:r>
              <a:rPr lang="de-DE" b="1" kern="0" dirty="0" smtClean="0"/>
              <a:t>Voraussetzungen</a:t>
            </a:r>
          </a:p>
          <a:p>
            <a:r>
              <a:rPr lang="de-DE" b="1" kern="0" dirty="0" smtClean="0"/>
              <a:t>Telefon + Internet</a:t>
            </a:r>
          </a:p>
          <a:p>
            <a:endParaRPr lang="de-DE" b="1" kern="0" dirty="0" smtClean="0"/>
          </a:p>
          <a:p>
            <a:pPr marL="0" indent="0">
              <a:buNone/>
            </a:pPr>
            <a:r>
              <a:rPr lang="de-DE" b="1" kern="0" dirty="0" smtClean="0"/>
              <a:t>Kosten</a:t>
            </a:r>
            <a:endParaRPr lang="de-DE" b="1" kern="0" dirty="0"/>
          </a:p>
          <a:p>
            <a:r>
              <a:rPr lang="de-DE" b="1" kern="0" dirty="0" smtClean="0"/>
              <a:t>Kosten Webinar trägt LfU</a:t>
            </a:r>
          </a:p>
          <a:p>
            <a:r>
              <a:rPr lang="de-DE" b="1" kern="0" dirty="0" smtClean="0"/>
              <a:t>Keine Reisekosten</a:t>
            </a:r>
          </a:p>
          <a:p>
            <a:r>
              <a:rPr lang="de-DE" b="1" kern="0" dirty="0" smtClean="0"/>
              <a:t>Kein Zeitverlust</a:t>
            </a:r>
            <a:endParaRPr lang="de-DE" kern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0415"/>
            <a:ext cx="4320480" cy="557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00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Weiteres Vorgehen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436751"/>
            <a:ext cx="8569325" cy="501658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Anwender:</a:t>
            </a:r>
          </a:p>
          <a:p>
            <a:r>
              <a:rPr lang="de-DE" dirty="0" smtClean="0"/>
              <a:t>Fragen / Probleme, die nicht durch </a:t>
            </a:r>
            <a:r>
              <a:rPr lang="de-DE" dirty="0"/>
              <a:t>Schulungsunterlagen </a:t>
            </a:r>
            <a:r>
              <a:rPr lang="de-DE" dirty="0" smtClean="0"/>
              <a:t>oder der </a:t>
            </a:r>
            <a:r>
              <a:rPr lang="de-DE" dirty="0"/>
              <a:t>Online-Hilfe</a:t>
            </a:r>
            <a:r>
              <a:rPr lang="de-DE" dirty="0" smtClean="0"/>
              <a:t> gelöst werden können, per E-Mail oder Kontaktformular an DABay-Postfach</a:t>
            </a:r>
          </a:p>
          <a:p>
            <a:endParaRPr lang="de-DE" sz="800" dirty="0"/>
          </a:p>
          <a:p>
            <a:pPr marL="0" indent="0">
              <a:buNone/>
            </a:pPr>
            <a:r>
              <a:rPr lang="de-DE" dirty="0" smtClean="0"/>
              <a:t>Referat 65:</a:t>
            </a:r>
          </a:p>
          <a:p>
            <a:r>
              <a:rPr lang="de-DE" dirty="0" smtClean="0"/>
              <a:t>Aufbereitung der Fragen / Probleme für Webinar</a:t>
            </a:r>
          </a:p>
          <a:p>
            <a:r>
              <a:rPr lang="de-DE" dirty="0" smtClean="0"/>
              <a:t>Info an Teilnehmer / Fragesteller wann zu welchem Thema Webinare stattfinden</a:t>
            </a:r>
          </a:p>
          <a:p>
            <a:endParaRPr lang="de-DE" sz="800" dirty="0"/>
          </a:p>
          <a:p>
            <a:pPr marL="0" indent="0">
              <a:buNone/>
            </a:pPr>
            <a:r>
              <a:rPr lang="de-DE" dirty="0" smtClean="0"/>
              <a:t>Anwender:</a:t>
            </a:r>
          </a:p>
          <a:p>
            <a:r>
              <a:rPr lang="de-DE" dirty="0" smtClean="0"/>
              <a:t>Anmeldung zum Webinar</a:t>
            </a:r>
          </a:p>
          <a:p>
            <a:endParaRPr lang="de-DE" sz="800" dirty="0"/>
          </a:p>
          <a:p>
            <a:pPr marL="0" indent="0">
              <a:buNone/>
            </a:pPr>
            <a:r>
              <a:rPr lang="de-DE" dirty="0" smtClean="0"/>
              <a:t>Referat 65:</a:t>
            </a:r>
          </a:p>
          <a:p>
            <a:r>
              <a:rPr lang="de-DE" dirty="0" smtClean="0"/>
              <a:t>Versendung Kontaktdaten zur Teilnahme an Webinar mit entsprechenden Informationen zum Vorgehen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© LfU / Referat 65 / Burkart / 29.09./01.10.2015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Webinar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4680D0-7A83-433A-9719-C4143F27F64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U-Präsentation">
  <a:themeElements>
    <a:clrScheme name="LfU-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fU-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000" dirty="0"/>
        </a:defPPr>
      </a:lstStyle>
    </a:txDef>
  </a:objectDefaults>
  <a:extraClrSchemeLst>
    <a:extraClrScheme>
      <a:clrScheme name="LfU-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U-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U-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LfU-Präsentation</Template>
  <TotalTime>0</TotalTime>
  <Words>233</Words>
  <Application>Microsoft Office PowerPoint</Application>
  <PresentationFormat>Bildschirmpräsentation (4:3)</PresentationFormat>
  <Paragraphs>49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LfU-Präsentation</vt:lpstr>
      <vt:lpstr>Einführung in das DABay-Modul Bescheide</vt:lpstr>
      <vt:lpstr>Was ist ein Webinar?</vt:lpstr>
      <vt:lpstr>PowerPoint-Präsentation</vt:lpstr>
      <vt:lpstr>PowerPoint-Präsentation</vt:lpstr>
      <vt:lpstr>Weiteres Vorgehen</vt:lpstr>
    </vt:vector>
  </TitlesOfParts>
  <Company>GB Umwelt und Gesundheit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das DABay-Modul Bescheide</dc:title>
  <dc:creator>Burkart Evamaria</dc:creator>
  <cp:lastModifiedBy>Burkart Evamaria</cp:lastModifiedBy>
  <cp:revision>17</cp:revision>
  <dcterms:created xsi:type="dcterms:W3CDTF">2015-09-18T05:59:42Z</dcterms:created>
  <dcterms:modified xsi:type="dcterms:W3CDTF">2015-10-02T11:18:19Z</dcterms:modified>
</cp:coreProperties>
</file>