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7" r:id="rId2"/>
    <p:sldId id="294" r:id="rId3"/>
    <p:sldId id="298" r:id="rId4"/>
    <p:sldId id="299" r:id="rId5"/>
    <p:sldId id="308" r:id="rId6"/>
    <p:sldId id="302" r:id="rId7"/>
    <p:sldId id="303" r:id="rId8"/>
    <p:sldId id="304" r:id="rId9"/>
    <p:sldId id="305" r:id="rId10"/>
    <p:sldId id="306" r:id="rId11"/>
    <p:sldId id="307" r:id="rId12"/>
    <p:sldId id="282" r:id="rId13"/>
    <p:sldId id="309" r:id="rId14"/>
    <p:sldId id="273" r:id="rId15"/>
  </p:sldIdLst>
  <p:sldSz cx="9144000" cy="6858000" type="screen4x3"/>
  <p:notesSz cx="6794500" cy="9931400"/>
  <p:defaultTextStyle>
    <a:defPPr>
      <a:defRPr lang="de-DE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5E839A"/>
    <a:srgbClr val="415B6B"/>
    <a:srgbClr val="7899AD"/>
    <a:srgbClr val="B6C6D0"/>
    <a:srgbClr val="F9AA00"/>
    <a:srgbClr val="3B687F"/>
    <a:srgbClr val="5C8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4" autoAdjust="0"/>
    <p:restoredTop sz="86864" autoAdjust="0"/>
  </p:normalViewPr>
  <p:slideViewPr>
    <p:cSldViewPr>
      <p:cViewPr>
        <p:scale>
          <a:sx n="100" d="100"/>
          <a:sy n="100" d="100"/>
        </p:scale>
        <p:origin x="-91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69374D03-ABE5-4870-87F0-7653B7A508D1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009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1575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DF1FE7DE-306B-40DA-8729-EE4B1E1D72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290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D0FAF8-64A5-4D34-8A12-BE0DDDFD92D1}" type="slidenum">
              <a:rPr lang="de-DE"/>
              <a:pPr/>
              <a:t>1</a:t>
            </a:fld>
            <a:endParaRPr lang="de-DE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FE7DE-306B-40DA-8729-EE4B1E1D728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593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6625" y="3111500"/>
            <a:ext cx="6824663" cy="2667000"/>
          </a:xfrm>
        </p:spPr>
        <p:txBody>
          <a:bodyPr/>
          <a:lstStyle>
            <a:lvl1pPr marL="0" indent="0" algn="r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938213" y="1535113"/>
            <a:ext cx="6823075" cy="14700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grpSp>
        <p:nvGrpSpPr>
          <p:cNvPr id="6159" name="Group 15"/>
          <p:cNvGrpSpPr>
            <a:grpSpLocks/>
          </p:cNvGrpSpPr>
          <p:nvPr userDrawn="1"/>
        </p:nvGrpSpPr>
        <p:grpSpPr bwMode="auto">
          <a:xfrm>
            <a:off x="4995863" y="0"/>
            <a:ext cx="4148137" cy="673100"/>
            <a:chOff x="3028" y="358"/>
            <a:chExt cx="2613" cy="424"/>
          </a:xfrm>
        </p:grpSpPr>
        <p:pic>
          <p:nvPicPr>
            <p:cNvPr id="6160" name="Picture 1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61" name="Text Box 1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pic>
        <p:nvPicPr>
          <p:cNvPr id="6166" name="Picture 22" descr="PP Hintergrun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69" name="Group 25"/>
          <p:cNvGrpSpPr>
            <a:grpSpLocks/>
          </p:cNvGrpSpPr>
          <p:nvPr userDrawn="1"/>
        </p:nvGrpSpPr>
        <p:grpSpPr bwMode="auto">
          <a:xfrm>
            <a:off x="4876800" y="387350"/>
            <a:ext cx="4148138" cy="673100"/>
            <a:chOff x="3028" y="358"/>
            <a:chExt cx="2613" cy="424"/>
          </a:xfrm>
        </p:grpSpPr>
        <p:pic>
          <p:nvPicPr>
            <p:cNvPr id="6170" name="Picture 26" descr="wappen_xl_sw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6" y="358"/>
              <a:ext cx="705" cy="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71" name="Text Box 27"/>
            <p:cNvSpPr txBox="1">
              <a:spLocks noChangeArrowheads="1"/>
            </p:cNvSpPr>
            <p:nvPr/>
          </p:nvSpPr>
          <p:spPr bwMode="auto">
            <a:xfrm>
              <a:off x="3028" y="527"/>
              <a:ext cx="187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Bayerisches Landesamt für</a:t>
              </a:r>
            </a:p>
            <a:p>
              <a:pPr>
                <a:lnSpc>
                  <a:spcPct val="90000"/>
                </a:lnSpc>
              </a:pPr>
              <a:r>
                <a:rPr lang="de-DE" sz="1500">
                  <a:solidFill>
                    <a:schemeClr val="bg1"/>
                  </a:solidFill>
                </a:rPr>
                <a:t>Umwelt</a:t>
              </a:r>
            </a:p>
          </p:txBody>
        </p:sp>
      </p:grpSp>
      <p:sp>
        <p:nvSpPr>
          <p:cNvPr id="6174" name="Rectangle 30"/>
          <p:cNvSpPr>
            <a:spLocks noChangeArrowheads="1"/>
          </p:cNvSpPr>
          <p:nvPr userDrawn="1"/>
        </p:nvSpPr>
        <p:spPr bwMode="auto">
          <a:xfrm>
            <a:off x="0" y="1341438"/>
            <a:ext cx="7845425" cy="150812"/>
          </a:xfrm>
          <a:prstGeom prst="rect">
            <a:avLst/>
          </a:prstGeom>
          <a:solidFill>
            <a:srgbClr val="F9AA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205200"/>
            <a:ext cx="987924" cy="100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636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208463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4713" y="1628775"/>
            <a:ext cx="4208462" cy="46974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5976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650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51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19256" cy="45437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40180"/>
            <a:ext cx="5111750" cy="46859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28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793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25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51638" y="935038"/>
            <a:ext cx="2141537" cy="53911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935038"/>
            <a:ext cx="6275388" cy="53911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934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35038"/>
            <a:ext cx="85693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28775"/>
            <a:ext cx="8569325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95900" y="6477000"/>
            <a:ext cx="3678238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© LfU/ Schick, Ref. 65/ Sept. 2015</a:t>
            </a:r>
            <a:endParaRPr lang="de-DE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0" y="6477000"/>
            <a:ext cx="47853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3B687F"/>
                </a:solidFill>
              </a:defRPr>
            </a:lvl1pPr>
          </a:lstStyle>
          <a:p>
            <a:fld id="{894680D0-7A83-433A-9719-C4143F27F647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223838"/>
            <a:ext cx="51847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5000"/>
              </a:lnSpc>
              <a:defRPr sz="1400" b="1">
                <a:solidFill>
                  <a:srgbClr val="3B687F"/>
                </a:solidFill>
              </a:defRPr>
            </a:lvl1pPr>
          </a:lstStyle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068" name="Line 44"/>
          <p:cNvSpPr>
            <a:spLocks noChangeShapeType="1"/>
          </p:cNvSpPr>
          <p:nvPr/>
        </p:nvSpPr>
        <p:spPr bwMode="auto">
          <a:xfrm>
            <a:off x="323850" y="836613"/>
            <a:ext cx="8569325" cy="0"/>
          </a:xfrm>
          <a:prstGeom prst="line">
            <a:avLst/>
          </a:prstGeom>
          <a:noFill/>
          <a:ln w="25400">
            <a:solidFill>
              <a:srgbClr val="F9AA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5630863" y="93600"/>
            <a:ext cx="3257550" cy="630000"/>
            <a:chOff x="5630863" y="93600"/>
            <a:chExt cx="3257550" cy="630000"/>
          </a:xfrm>
        </p:grpSpPr>
        <p:sp>
          <p:nvSpPr>
            <p:cNvPr id="1058" name="Text Box 34"/>
            <p:cNvSpPr txBox="1">
              <a:spLocks noChangeArrowheads="1"/>
            </p:cNvSpPr>
            <p:nvPr userDrawn="1"/>
          </p:nvSpPr>
          <p:spPr bwMode="auto">
            <a:xfrm>
              <a:off x="6332538" y="336550"/>
              <a:ext cx="1841500" cy="311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Bayerisches Landesamt für</a:t>
              </a:r>
            </a:p>
            <a:p>
              <a:pPr>
                <a:lnSpc>
                  <a:spcPct val="85000"/>
                </a:lnSpc>
              </a:pPr>
              <a:r>
                <a:rPr lang="de-DE" sz="1200" dirty="0">
                  <a:solidFill>
                    <a:srgbClr val="3B687F"/>
                  </a:solidFill>
                </a:rPr>
                <a:t>Umwelt</a:t>
              </a:r>
            </a:p>
          </p:txBody>
        </p:sp>
        <p:pic>
          <p:nvPicPr>
            <p:cNvPr id="1063" name="Picture 39" descr="staatswappen_wb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0713" y="238125"/>
              <a:ext cx="647700" cy="393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Grafik 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0863" y="93600"/>
              <a:ext cx="630000" cy="6300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3B687F"/>
          </a:solidFill>
          <a:latin typeface="Arial" charset="0"/>
          <a:ea typeface="ＭＳ Ｐゴシック" charset="-128"/>
        </a:defRPr>
      </a:lvl9pPr>
    </p:titleStyle>
    <p:bodyStyle>
      <a:lvl1pPr marL="193675" indent="-1936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18732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>
          <a:solidFill>
            <a:schemeClr val="tx1"/>
          </a:solidFill>
          <a:latin typeface="+mn-lt"/>
          <a:ea typeface="+mn-ea"/>
        </a:defRPr>
      </a:lvl2pPr>
      <a:lvl3pPr marL="1238250" indent="-1889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>
          <a:solidFill>
            <a:schemeClr val="tx1"/>
          </a:solidFill>
          <a:latin typeface="+mn-lt"/>
          <a:ea typeface="+mn-ea"/>
        </a:defRPr>
      </a:lvl3pPr>
      <a:lvl4pPr marL="1693863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29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01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273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45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1763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02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7725792" cy="1728192"/>
          </a:xfrm>
        </p:spPr>
        <p:txBody>
          <a:bodyPr/>
          <a:lstStyle/>
          <a:p>
            <a:r>
              <a:rPr lang="de-DE" sz="4000" dirty="0" smtClean="0"/>
              <a:t>DABay –Modul Gutachten</a:t>
            </a:r>
            <a:r>
              <a:rPr lang="de-DE" sz="4200" dirty="0" smtClean="0"/>
              <a:t/>
            </a:r>
            <a:br>
              <a:rPr lang="de-DE" sz="4200" dirty="0" smtClean="0"/>
            </a:b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sz="2800" dirty="0" smtClean="0"/>
              <a:t/>
            </a:r>
            <a:br>
              <a:rPr lang="de-DE" sz="2800" dirty="0" smtClean="0"/>
            </a:br>
            <a:endParaRPr lang="de-DE" sz="2800" dirty="0"/>
          </a:p>
        </p:txBody>
      </p:sp>
      <p:sp>
        <p:nvSpPr>
          <p:cNvPr id="2" name="Textfeld 1"/>
          <p:cNvSpPr txBox="1"/>
          <p:nvPr/>
        </p:nvSpPr>
        <p:spPr>
          <a:xfrm>
            <a:off x="539552" y="4005064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Julia Schick </a:t>
            </a:r>
            <a:r>
              <a:rPr lang="de-DE" dirty="0">
                <a:solidFill>
                  <a:schemeClr val="bg1"/>
                </a:solidFill>
              </a:rPr>
              <a:t>LfU, </a:t>
            </a:r>
            <a:r>
              <a:rPr lang="de-DE" dirty="0" err="1" smtClean="0">
                <a:solidFill>
                  <a:schemeClr val="bg1"/>
                </a:solidFill>
              </a:rPr>
              <a:t>Ref</a:t>
            </a:r>
            <a:r>
              <a:rPr lang="de-DE" dirty="0" smtClean="0">
                <a:solidFill>
                  <a:schemeClr val="bg1"/>
                </a:solidFill>
              </a:rPr>
              <a:t>. </a:t>
            </a:r>
            <a:r>
              <a:rPr lang="de-DE" dirty="0">
                <a:solidFill>
                  <a:schemeClr val="bg1"/>
                </a:solidFill>
              </a:rPr>
              <a:t>65</a:t>
            </a:r>
          </a:p>
        </p:txBody>
      </p:sp>
    </p:spTree>
    <p:extLst>
      <p:ext uri="{BB962C8B-B14F-4D97-AF65-F5344CB8AC3E}">
        <p14:creationId xmlns:p14="http://schemas.microsoft.com/office/powerpoint/2010/main" val="296729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Anforderungen bearbeiten – Schritt 3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4604426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6588224" y="2132856"/>
            <a:ext cx="1440160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627784" y="4044778"/>
            <a:ext cx="3838919" cy="14004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21390" y="5517232"/>
            <a:ext cx="7920880" cy="707886"/>
          </a:xfrm>
          <a:prstGeom prst="rect">
            <a:avLst/>
          </a:prstGeom>
          <a:solidFill>
            <a:schemeClr val="accent1">
              <a:alpha val="51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Im 3. Schritt können zusätzliche Parameter definiert werden oder vorhandene Anforderungen bearbeitet werden.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4122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– Reiter „Fristen“ </a:t>
            </a:r>
            <a:endParaRPr lang="de-DE" sz="2400" dirty="0"/>
          </a:p>
        </p:txBody>
      </p:sp>
      <p:sp>
        <p:nvSpPr>
          <p:cNvPr id="14" name="Textfeld 13"/>
          <p:cNvSpPr txBox="1"/>
          <p:nvPr/>
        </p:nvSpPr>
        <p:spPr>
          <a:xfrm>
            <a:off x="2123728" y="3369568"/>
            <a:ext cx="6552728" cy="1015663"/>
          </a:xfrm>
          <a:prstGeom prst="rect">
            <a:avLst/>
          </a:prstGeom>
          <a:solidFill>
            <a:schemeClr val="accent1">
              <a:alpha val="51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Im Gutachten definierte Fristen zu Abwasseranlagen können in den </a:t>
            </a:r>
            <a:r>
              <a:rPr lang="de-DE" sz="2000" dirty="0" err="1" smtClean="0"/>
              <a:t>wasserrechtl</a:t>
            </a:r>
            <a:r>
              <a:rPr lang="de-DE" sz="2000" dirty="0" smtClean="0"/>
              <a:t>. Bescheid übernommen werden.</a:t>
            </a:r>
            <a:endParaRPr lang="de-DE" sz="20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-4589" y="1547736"/>
            <a:ext cx="9144000" cy="4900689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103745" y="3176458"/>
            <a:ext cx="1798626" cy="168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688617" y="2485996"/>
            <a:ext cx="612988" cy="2082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0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295900" y="6477000"/>
            <a:ext cx="3678238" cy="279400"/>
          </a:xfrm>
        </p:spPr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18" name="Datumsplatzhalter 5"/>
          <p:cNvSpPr>
            <a:spLocks noGrp="1"/>
          </p:cNvSpPr>
          <p:nvPr>
            <p:ph type="dt" sz="half" idx="12"/>
          </p:nvPr>
        </p:nvSpPr>
        <p:spPr>
          <a:xfrm>
            <a:off x="323850" y="223838"/>
            <a:ext cx="5184775" cy="476250"/>
          </a:xfrm>
        </p:spPr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27" name="Datumsplatzhalter 5"/>
          <p:cNvSpPr txBox="1">
            <a:spLocks/>
          </p:cNvSpPr>
          <p:nvPr/>
        </p:nvSpPr>
        <p:spPr bwMode="auto">
          <a:xfrm>
            <a:off x="287204" y="1052736"/>
            <a:ext cx="846126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Reiter „Dokumente“ - Erstellung Gutachtendokument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67"/>
          <a:stretch/>
        </p:blipFill>
        <p:spPr>
          <a:xfrm>
            <a:off x="6474" y="980728"/>
            <a:ext cx="9144000" cy="5525623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92360" y="2636912"/>
            <a:ext cx="1798626" cy="168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4666220" y="3014533"/>
            <a:ext cx="1798626" cy="168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76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59409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bei Industriebetrieben</a:t>
            </a:r>
            <a:endParaRPr lang="de-DE" sz="240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628775"/>
            <a:ext cx="8569325" cy="469741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Aufgrund der Komplexität der Gutachten bei Industrieanlagen soll der herkömmliche Weg der Gutachtenerstellung an den WWAs beibehalten werden: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 smtClean="0"/>
              <a:t>Erarbeitung </a:t>
            </a:r>
            <a:r>
              <a:rPr lang="de-DE" dirty="0"/>
              <a:t>des Gutachtens anhand der Gutachtensmuster die im Wasser-intern durch das LfU zur Verfügung stehen.</a:t>
            </a:r>
          </a:p>
          <a:p>
            <a:pPr marL="457200" indent="-457200">
              <a:buAutoNum type="arabicPeriod"/>
            </a:pPr>
            <a:r>
              <a:rPr lang="de-DE" dirty="0" smtClean="0"/>
              <a:t>Nach Fertigstellung des Gutachtens -&gt; Aufruf des Betriebes in DABay </a:t>
            </a:r>
          </a:p>
          <a:p>
            <a:pPr marL="457200" indent="-457200">
              <a:buAutoNum type="arabicPeriod"/>
            </a:pPr>
            <a:r>
              <a:rPr lang="de-DE" dirty="0" smtClean="0"/>
              <a:t>DABay: Betriebsakte -&gt; Messstellen - Erfassung evtl. neuer Messstellen zur begutachteten Anlage in den Stammdaten</a:t>
            </a:r>
          </a:p>
          <a:p>
            <a:pPr marL="457200" indent="-457200">
              <a:buAutoNum type="arabicPeriod"/>
            </a:pPr>
            <a:r>
              <a:rPr lang="de-DE" dirty="0" smtClean="0"/>
              <a:t>DABay: Betriebsakte -&gt; Gutachten – Neues Gutachten anlegen; Reiter Anforderungen -&gt; festgelegten Anforderungen an die MS definieren.</a:t>
            </a:r>
          </a:p>
          <a:p>
            <a:pPr marL="457200" indent="-457200">
              <a:buAutoNum type="arabicPeriod"/>
            </a:pPr>
            <a:r>
              <a:rPr lang="de-DE" dirty="0" smtClean="0"/>
              <a:t>DABay: Betriebsakte -&gt; Gutachten freigeben und Gutachtendokument hochladen im Reiter „Dokumente“</a:t>
            </a:r>
            <a:endParaRPr lang="de-DE" dirty="0" smtClean="0"/>
          </a:p>
          <a:p>
            <a:pPr marL="384175" lvl="1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948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04864"/>
            <a:ext cx="8569325" cy="1868214"/>
          </a:xfrm>
        </p:spPr>
        <p:txBody>
          <a:bodyPr/>
          <a:lstStyle/>
          <a:p>
            <a:pPr algn="ctr"/>
            <a:r>
              <a:rPr lang="de-DE" sz="5400" dirty="0" smtClean="0"/>
              <a:t>Vielen Dank für Ihre Aufmerksamkeit!</a:t>
            </a:r>
            <a:endParaRPr lang="de-DE" sz="540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21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59409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Betriebsakte – Bereich „Gutachten“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63" y="1988840"/>
            <a:ext cx="9144000" cy="3714296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7504" y="4075911"/>
            <a:ext cx="1800200" cy="2176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2006514" y="3429000"/>
            <a:ext cx="6813957" cy="2176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74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59409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– Reiter „Basisdaten“</a:t>
            </a:r>
            <a:endParaRPr lang="de-DE" sz="2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4594"/>
            <a:ext cx="9144000" cy="3967739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107504" y="3834471"/>
            <a:ext cx="1800200" cy="2176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1979712" y="4725144"/>
            <a:ext cx="720080" cy="21768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12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594098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– Reiter „Stammdaten“</a:t>
            </a:r>
            <a:endParaRPr lang="de-DE" sz="24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0" y="1528986"/>
            <a:ext cx="9144000" cy="5700755"/>
            <a:chOff x="0" y="1520543"/>
            <a:chExt cx="9144000" cy="5700755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6" b="43808"/>
            <a:stretch/>
          </p:blipFill>
          <p:spPr>
            <a:xfrm>
              <a:off x="0" y="1520543"/>
              <a:ext cx="9144000" cy="3514595"/>
            </a:xfrm>
            <a:prstGeom prst="rect">
              <a:avLst/>
            </a:prstGeom>
          </p:spPr>
        </p:pic>
        <p:pic>
          <p:nvPicPr>
            <p:cNvPr id="7" name="Grafik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514"/>
            <a:stretch/>
          </p:blipFill>
          <p:spPr>
            <a:xfrm>
              <a:off x="0" y="5035138"/>
              <a:ext cx="9144000" cy="2186160"/>
            </a:xfrm>
            <a:prstGeom prst="rect">
              <a:avLst/>
            </a:prstGeom>
          </p:spPr>
        </p:pic>
      </p:grpSp>
      <p:sp>
        <p:nvSpPr>
          <p:cNvPr id="13" name="Rechteck 12"/>
          <p:cNvSpPr/>
          <p:nvPr/>
        </p:nvSpPr>
        <p:spPr>
          <a:xfrm>
            <a:off x="2652240" y="2199908"/>
            <a:ext cx="695624" cy="2336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141880" y="2902979"/>
            <a:ext cx="1800200" cy="174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6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– Funktion „Stammdaten aktualisieren“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3019545" y="3481752"/>
            <a:ext cx="1511266" cy="15937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107503" y="1528986"/>
            <a:ext cx="8786989" cy="4859939"/>
            <a:chOff x="107503" y="1528986"/>
            <a:chExt cx="8786989" cy="4859939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226"/>
            <a:stretch/>
          </p:blipFill>
          <p:spPr>
            <a:xfrm>
              <a:off x="2016581" y="1528986"/>
              <a:ext cx="6877911" cy="4859939"/>
            </a:xfrm>
            <a:prstGeom prst="rect">
              <a:avLst/>
            </a:prstGeom>
          </p:spPr>
        </p:pic>
        <p:pic>
          <p:nvPicPr>
            <p:cNvPr id="15" name="Grafik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66" r="79122" b="43808"/>
            <a:stretch/>
          </p:blipFill>
          <p:spPr>
            <a:xfrm>
              <a:off x="107503" y="1542207"/>
              <a:ext cx="1909078" cy="3514595"/>
            </a:xfrm>
            <a:prstGeom prst="rect">
              <a:avLst/>
            </a:prstGeom>
          </p:spPr>
        </p:pic>
      </p:grpSp>
      <p:sp>
        <p:nvSpPr>
          <p:cNvPr id="11" name="Rechteck 10"/>
          <p:cNvSpPr/>
          <p:nvPr/>
        </p:nvSpPr>
        <p:spPr>
          <a:xfrm>
            <a:off x="249332" y="1780645"/>
            <a:ext cx="1767249" cy="49622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39060" y="2924944"/>
            <a:ext cx="1800200" cy="174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/>
        </p:nvSpPr>
        <p:spPr>
          <a:xfrm>
            <a:off x="3026441" y="2636911"/>
            <a:ext cx="1498058" cy="1894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54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– Reiter „Anlagen“</a:t>
            </a:r>
            <a:endParaRPr lang="de-DE" sz="2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b="24178"/>
          <a:stretch/>
        </p:blipFill>
        <p:spPr>
          <a:xfrm>
            <a:off x="68491" y="1509356"/>
            <a:ext cx="9020022" cy="5112162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54824" y="2210531"/>
            <a:ext cx="1767249" cy="313594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88099" y="2460202"/>
            <a:ext cx="593537" cy="195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6353" y="3147442"/>
            <a:ext cx="1800200" cy="174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1952034" y="3690295"/>
            <a:ext cx="6792238" cy="1423464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91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Gutachten – Reiter „Anforderungen“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3888293" y="3378581"/>
            <a:ext cx="827723" cy="195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/>
          <p:cNvGrpSpPr/>
          <p:nvPr/>
        </p:nvGrpSpPr>
        <p:grpSpPr>
          <a:xfrm>
            <a:off x="-31825" y="1749244"/>
            <a:ext cx="9161855" cy="5213456"/>
            <a:chOff x="0" y="417460"/>
            <a:chExt cx="9161855" cy="5213456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641"/>
            <a:stretch/>
          </p:blipFill>
          <p:spPr>
            <a:xfrm>
              <a:off x="17855" y="417460"/>
              <a:ext cx="9144000" cy="4659366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801"/>
            <a:stretch/>
          </p:blipFill>
          <p:spPr>
            <a:xfrm>
              <a:off x="0" y="5076826"/>
              <a:ext cx="9144000" cy="554090"/>
            </a:xfrm>
            <a:prstGeom prst="rect">
              <a:avLst/>
            </a:prstGeom>
          </p:spPr>
        </p:pic>
      </p:grpSp>
      <p:sp>
        <p:nvSpPr>
          <p:cNvPr id="12" name="Rechteck 11"/>
          <p:cNvSpPr/>
          <p:nvPr/>
        </p:nvSpPr>
        <p:spPr>
          <a:xfrm>
            <a:off x="2123728" y="4869160"/>
            <a:ext cx="6515447" cy="1507517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4236" y="3345973"/>
            <a:ext cx="1800200" cy="1742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74236" y="3553218"/>
            <a:ext cx="1800200" cy="475857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908720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Anforderungen anlegen</a:t>
            </a:r>
            <a:endParaRPr lang="de-DE" sz="24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" y="1384970"/>
            <a:ext cx="9144000" cy="3057801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t="2799"/>
          <a:stretch/>
        </p:blipFill>
        <p:spPr>
          <a:xfrm rot="21020090">
            <a:off x="112469" y="3818600"/>
            <a:ext cx="9108504" cy="210987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20" name="Rechteck 19"/>
          <p:cNvSpPr/>
          <p:nvPr/>
        </p:nvSpPr>
        <p:spPr>
          <a:xfrm>
            <a:off x="2259399" y="3867150"/>
            <a:ext cx="731451" cy="1796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17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smtClean="0"/>
              <a:t>© LfU/ Schick, Ref. 65/ Sept. 2015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94680D0-7A83-433A-9719-C4143F27F647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de-DE" smtClean="0"/>
              <a:t>DABay – Modul Gutachten</a:t>
            </a:r>
            <a:endParaRPr lang="de-DE" dirty="0"/>
          </a:p>
        </p:txBody>
      </p:sp>
      <p:sp>
        <p:nvSpPr>
          <p:cNvPr id="16" name="Datumsplatzhalter 5"/>
          <p:cNvSpPr txBox="1">
            <a:spLocks/>
          </p:cNvSpPr>
          <p:nvPr/>
        </p:nvSpPr>
        <p:spPr bwMode="auto">
          <a:xfrm>
            <a:off x="287204" y="1052736"/>
            <a:ext cx="838925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3B687F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r>
              <a:rPr lang="de-DE" sz="2400" dirty="0" smtClean="0"/>
              <a:t>Anforderungen anlegen – Schritt 2</a:t>
            </a:r>
            <a:endParaRPr lang="de-DE" sz="2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28" y="1772816"/>
            <a:ext cx="9144000" cy="411768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710449" y="2132856"/>
            <a:ext cx="1581631" cy="19599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40824" y="4417554"/>
            <a:ext cx="7920880" cy="1938992"/>
          </a:xfrm>
          <a:prstGeom prst="rect">
            <a:avLst/>
          </a:prstGeom>
          <a:solidFill>
            <a:schemeClr val="accent1">
              <a:alpha val="51000"/>
            </a:schemeClr>
          </a:solidFill>
          <a:ln w="31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dirty="0" smtClean="0"/>
              <a:t>Die in den Stammdaten der gewählten Messstelle hinterlegten Mindestanforderungen werden hier zur Information angezeigt. Die Anforderungen aus den Mindestanforderungen können nicht bearbeitet oder abgewählt werden.</a:t>
            </a:r>
          </a:p>
          <a:p>
            <a:pPr algn="l"/>
            <a:r>
              <a:rPr lang="de-DE" sz="2000" dirty="0" smtClean="0"/>
              <a:t>Korrekturen der Mindestanforderungen müssen in den Stammdaten zur Messstelle erfolgen.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0983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U-Präsentation">
  <a:themeElements>
    <a:clrScheme name="LfU-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fU-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000" dirty="0"/>
        </a:defPPr>
      </a:lstStyle>
    </a:txDef>
  </a:objectDefaults>
  <a:extraClrSchemeLst>
    <a:extraClrScheme>
      <a:clrScheme name="LfU-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fU-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fU-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LfU-Präsentation</Template>
  <TotalTime>0</TotalTime>
  <Words>469</Words>
  <Application>Microsoft Office PowerPoint</Application>
  <PresentationFormat>Bildschirmpräsentation (4:3)</PresentationFormat>
  <Paragraphs>66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LfU-Präsentation</vt:lpstr>
      <vt:lpstr>DABay –Modul Gutachten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Vielen Dank für Ihre Aufmerksamkeit!</vt:lpstr>
    </vt:vector>
  </TitlesOfParts>
  <Company>GB Umwelt und Gesundheit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Dienstbesprechung Technische Gewässeraufsicht</dc:title>
  <dc:creator>Schütter Joachim</dc:creator>
  <cp:lastModifiedBy>Schick Julia</cp:lastModifiedBy>
  <cp:revision>306</cp:revision>
  <cp:lastPrinted>2015-09-14T06:19:36Z</cp:lastPrinted>
  <dcterms:created xsi:type="dcterms:W3CDTF">2014-05-23T09:25:18Z</dcterms:created>
  <dcterms:modified xsi:type="dcterms:W3CDTF">2015-09-25T11:23:48Z</dcterms:modified>
</cp:coreProperties>
</file>