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76" r:id="rId4"/>
    <p:sldId id="277" r:id="rId5"/>
    <p:sldId id="278" r:id="rId6"/>
    <p:sldId id="279" r:id="rId7"/>
    <p:sldId id="272" r:id="rId8"/>
    <p:sldId id="273" r:id="rId9"/>
  </p:sldIdLst>
  <p:sldSz cx="9144000" cy="6858000" type="screen4x3"/>
  <p:notesSz cx="6794500" cy="9931400"/>
  <p:defaultTextStyle>
    <a:defPPr>
      <a:defRPr lang="de-DE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E839A"/>
    <a:srgbClr val="333300"/>
    <a:srgbClr val="669900"/>
    <a:srgbClr val="006600"/>
    <a:srgbClr val="415B6B"/>
    <a:srgbClr val="F9AA00"/>
    <a:srgbClr val="FF9933"/>
    <a:srgbClr val="7899AD"/>
    <a:srgbClr val="B6C6D0"/>
    <a:srgbClr val="3B6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6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7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9374D03-ABE5-4870-87F0-7653B7A508D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009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F1FE7DE-306B-40DA-8729-EE4B1E1D72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900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D0FAF8-64A5-4D34-8A12-BE0DDDFD92D1}" type="slidenum">
              <a:rPr lang="de-DE"/>
              <a:pPr/>
              <a:t>1</a:t>
            </a:fld>
            <a:endParaRPr lang="de-DE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6625" y="3111500"/>
            <a:ext cx="6824663" cy="2667000"/>
          </a:xfrm>
        </p:spPr>
        <p:txBody>
          <a:bodyPr/>
          <a:lstStyle>
            <a:lvl1pPr marL="0" indent="0" algn="r">
              <a:buFontTx/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938213" y="1535113"/>
            <a:ext cx="6823075" cy="147002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grpSp>
        <p:nvGrpSpPr>
          <p:cNvPr id="6159" name="Group 15"/>
          <p:cNvGrpSpPr>
            <a:grpSpLocks/>
          </p:cNvGrpSpPr>
          <p:nvPr userDrawn="1"/>
        </p:nvGrpSpPr>
        <p:grpSpPr bwMode="auto">
          <a:xfrm>
            <a:off x="4995863" y="0"/>
            <a:ext cx="4148137" cy="673100"/>
            <a:chOff x="3028" y="358"/>
            <a:chExt cx="2613" cy="424"/>
          </a:xfrm>
        </p:grpSpPr>
        <p:pic>
          <p:nvPicPr>
            <p:cNvPr id="6160" name="Picture 16" descr="wappen_xl_sw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6" y="358"/>
              <a:ext cx="705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3028" y="527"/>
              <a:ext cx="18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de-DE" sz="1500">
                  <a:solidFill>
                    <a:schemeClr val="bg1"/>
                  </a:solidFill>
                </a:rPr>
                <a:t>Bayerisches Landesamt für</a:t>
              </a:r>
            </a:p>
            <a:p>
              <a:pPr>
                <a:lnSpc>
                  <a:spcPct val="90000"/>
                </a:lnSpc>
              </a:pPr>
              <a:r>
                <a:rPr lang="de-DE" sz="1500">
                  <a:solidFill>
                    <a:schemeClr val="bg1"/>
                  </a:solidFill>
                </a:rPr>
                <a:t>Umwelt</a:t>
              </a:r>
            </a:p>
          </p:txBody>
        </p:sp>
      </p:grpSp>
      <p:pic>
        <p:nvPicPr>
          <p:cNvPr id="6166" name="Picture 22" descr="PP Hintergrund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69" name="Group 25"/>
          <p:cNvGrpSpPr>
            <a:grpSpLocks/>
          </p:cNvGrpSpPr>
          <p:nvPr userDrawn="1"/>
        </p:nvGrpSpPr>
        <p:grpSpPr bwMode="auto">
          <a:xfrm>
            <a:off x="4876800" y="387350"/>
            <a:ext cx="4148138" cy="673100"/>
            <a:chOff x="3028" y="358"/>
            <a:chExt cx="2613" cy="424"/>
          </a:xfrm>
        </p:grpSpPr>
        <p:pic>
          <p:nvPicPr>
            <p:cNvPr id="6170" name="Picture 26" descr="wappen_xl_sw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6" y="358"/>
              <a:ext cx="705" cy="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3028" y="527"/>
              <a:ext cx="187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de-DE" sz="1500">
                  <a:solidFill>
                    <a:schemeClr val="bg1"/>
                  </a:solidFill>
                </a:rPr>
                <a:t>Bayerisches Landesamt für</a:t>
              </a:r>
            </a:p>
            <a:p>
              <a:pPr>
                <a:lnSpc>
                  <a:spcPct val="90000"/>
                </a:lnSpc>
              </a:pPr>
              <a:r>
                <a:rPr lang="de-DE" sz="1500">
                  <a:solidFill>
                    <a:schemeClr val="bg1"/>
                  </a:solidFill>
                </a:rPr>
                <a:t>Umwelt</a:t>
              </a:r>
            </a:p>
          </p:txBody>
        </p:sp>
      </p:grpSp>
      <p:sp>
        <p:nvSpPr>
          <p:cNvPr id="6174" name="Rectangle 30"/>
          <p:cNvSpPr>
            <a:spLocks noChangeArrowheads="1"/>
          </p:cNvSpPr>
          <p:nvPr userDrawn="1"/>
        </p:nvSpPr>
        <p:spPr bwMode="auto">
          <a:xfrm>
            <a:off x="0" y="1341438"/>
            <a:ext cx="7845425" cy="150812"/>
          </a:xfrm>
          <a:prstGeom prst="rect">
            <a:avLst/>
          </a:prstGeom>
          <a:solidFill>
            <a:srgbClr val="F9AA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205200"/>
            <a:ext cx="987924" cy="100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51638" y="935038"/>
            <a:ext cx="2141537" cy="53911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23850" y="935038"/>
            <a:ext cx="6275388" cy="53911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934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© LfU / Referat 65 / Burkart / 29.09./01.10.2015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368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4680D0-7A83-433A-9719-C4143F27F64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23346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23850" y="1628775"/>
            <a:ext cx="4208463" cy="4697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84713" y="1628775"/>
            <a:ext cx="4208462" cy="4697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976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© LfU / Referat 65 / Burkart / 29.09./01.10.2015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505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© LfU / Referat 65 / Burkart / 29.09./01.10.2015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512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19256" cy="4543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440180"/>
            <a:ext cx="5111750" cy="46859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289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939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Beispiel zum Zusammenspiel §6.1 AbwAG - Bescheid</a:t>
            </a: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2253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935038"/>
            <a:ext cx="8569325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628775"/>
            <a:ext cx="8569325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95900" y="6477000"/>
            <a:ext cx="3678238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3B687F"/>
                </a:solidFill>
              </a:defRPr>
            </a:lvl1pPr>
          </a:lstStyle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81500" y="6477000"/>
            <a:ext cx="478532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3B687F"/>
                </a:solidFill>
              </a:defRPr>
            </a:lvl1pPr>
          </a:lstStyle>
          <a:p>
            <a:fld id="{894680D0-7A83-433A-9719-C4143F27F647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1055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223838"/>
            <a:ext cx="51847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5000"/>
              </a:lnSpc>
              <a:defRPr sz="1400" b="1">
                <a:solidFill>
                  <a:srgbClr val="3B687F"/>
                </a:solidFill>
              </a:defRPr>
            </a:lvl1pPr>
          </a:lstStyle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1068" name="Line 44"/>
          <p:cNvSpPr>
            <a:spLocks noChangeShapeType="1"/>
          </p:cNvSpPr>
          <p:nvPr/>
        </p:nvSpPr>
        <p:spPr bwMode="auto">
          <a:xfrm>
            <a:off x="323850" y="836613"/>
            <a:ext cx="8569325" cy="0"/>
          </a:xfrm>
          <a:prstGeom prst="line">
            <a:avLst/>
          </a:prstGeom>
          <a:noFill/>
          <a:ln w="25400">
            <a:solidFill>
              <a:srgbClr val="F9AA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3" name="Gruppieren 2"/>
          <p:cNvGrpSpPr/>
          <p:nvPr/>
        </p:nvGrpSpPr>
        <p:grpSpPr>
          <a:xfrm>
            <a:off x="5630863" y="93600"/>
            <a:ext cx="3257550" cy="630000"/>
            <a:chOff x="5630863" y="93600"/>
            <a:chExt cx="3257550" cy="630000"/>
          </a:xfrm>
        </p:grpSpPr>
        <p:sp>
          <p:nvSpPr>
            <p:cNvPr id="1058" name="Text Box 34"/>
            <p:cNvSpPr txBox="1">
              <a:spLocks noChangeArrowheads="1"/>
            </p:cNvSpPr>
            <p:nvPr userDrawn="1"/>
          </p:nvSpPr>
          <p:spPr bwMode="auto">
            <a:xfrm>
              <a:off x="6332538" y="336550"/>
              <a:ext cx="1841500" cy="31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85000"/>
                </a:lnSpc>
              </a:pPr>
              <a:r>
                <a:rPr lang="de-DE" sz="1200" dirty="0">
                  <a:solidFill>
                    <a:srgbClr val="3B687F"/>
                  </a:solidFill>
                </a:rPr>
                <a:t>Bayerisches Landesamt für</a:t>
              </a:r>
            </a:p>
            <a:p>
              <a:pPr>
                <a:lnSpc>
                  <a:spcPct val="85000"/>
                </a:lnSpc>
              </a:pPr>
              <a:r>
                <a:rPr lang="de-DE" sz="1200" dirty="0">
                  <a:solidFill>
                    <a:srgbClr val="3B687F"/>
                  </a:solidFill>
                </a:rPr>
                <a:t>Umwelt</a:t>
              </a:r>
            </a:p>
          </p:txBody>
        </p:sp>
        <p:pic>
          <p:nvPicPr>
            <p:cNvPr id="1063" name="Picture 39" descr="staatswappen_wb"/>
            <p:cNvPicPr>
              <a:picLocks noChangeAspect="1"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0713" y="238125"/>
              <a:ext cx="647700" cy="393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" name="Grafik 1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0863" y="93600"/>
              <a:ext cx="630000" cy="63000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3B687F"/>
          </a:solidFill>
          <a:latin typeface="Arial" charset="0"/>
          <a:ea typeface="ＭＳ Ｐゴシック" charset="-128"/>
        </a:defRPr>
      </a:lvl9pPr>
    </p:titleStyle>
    <p:bodyStyle>
      <a:lvl1pPr marL="193675" indent="-1936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18732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238250" indent="-18891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+mn-ea"/>
        </a:defRPr>
      </a:lvl3pPr>
      <a:lvl4pPr marL="1693863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1129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701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30273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845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941763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02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0" y="1252042"/>
            <a:ext cx="7812359" cy="1470025"/>
          </a:xfrm>
        </p:spPr>
        <p:txBody>
          <a:bodyPr/>
          <a:lstStyle/>
          <a:p>
            <a:r>
              <a:rPr lang="de-DE" sz="2800" dirty="0" smtClean="0"/>
              <a:t>Einführung in das DABay-Modul Bescheide</a:t>
            </a:r>
            <a:endParaRPr lang="de-DE" sz="2800" dirty="0"/>
          </a:p>
        </p:txBody>
      </p:sp>
      <p:sp>
        <p:nvSpPr>
          <p:cNvPr id="233503" name="Rectangle 31"/>
          <p:cNvSpPr>
            <a:spLocks noGrp="1" noChangeArrowheads="1"/>
          </p:cNvSpPr>
          <p:nvPr>
            <p:ph type="subTitle" idx="1"/>
          </p:nvPr>
        </p:nvSpPr>
        <p:spPr>
          <a:xfrm>
            <a:off x="131370" y="2239935"/>
            <a:ext cx="7680990" cy="2667000"/>
          </a:xfrm>
        </p:spPr>
        <p:txBody>
          <a:bodyPr/>
          <a:lstStyle/>
          <a:p>
            <a:r>
              <a:rPr lang="de-DE" sz="2800" b="1" dirty="0" smtClean="0"/>
              <a:t>Beispiel zum Zusammenspiel</a:t>
            </a:r>
            <a:br>
              <a:rPr lang="de-DE" sz="2800" b="1" dirty="0" smtClean="0"/>
            </a:br>
            <a:r>
              <a:rPr lang="de-DE" sz="2800" b="1" dirty="0" smtClean="0"/>
              <a:t>§6.1 AbwAG - Bescheid</a:t>
            </a:r>
          </a:p>
          <a:p>
            <a:pPr algn="l">
              <a:spcBef>
                <a:spcPts val="0"/>
              </a:spcBef>
            </a:pPr>
            <a:endParaRPr lang="de-DE" sz="800" b="1" dirty="0" smtClean="0"/>
          </a:p>
          <a:p>
            <a:pPr algn="l"/>
            <a:endParaRPr lang="de-DE" sz="1800" b="1" dirty="0" smtClean="0"/>
          </a:p>
          <a:p>
            <a:pPr algn="l"/>
            <a:endParaRPr lang="de-DE" sz="1800" b="1" dirty="0"/>
          </a:p>
          <a:p>
            <a:pPr algn="l"/>
            <a:r>
              <a:rPr lang="de-DE" sz="1800" b="1" dirty="0" smtClean="0"/>
              <a:t>Evamaria Burkart, Referat 65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00" y="1869528"/>
            <a:ext cx="8640000" cy="3393792"/>
          </a:xfrm>
          <a:prstGeom prst="rect">
            <a:avLst/>
          </a:prstGeom>
          <a:noFill/>
          <a:ln w="9525">
            <a:solidFill>
              <a:srgbClr val="5E83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935038"/>
            <a:ext cx="8569325" cy="621754"/>
          </a:xfrm>
        </p:spPr>
        <p:txBody>
          <a:bodyPr/>
          <a:lstStyle/>
          <a:p>
            <a:r>
              <a:rPr lang="de-DE" dirty="0" smtClean="0"/>
              <a:t>Zeitgleiche Anforderung für einen Parameter </a:t>
            </a:r>
            <a:br>
              <a:rPr lang="de-DE" dirty="0" smtClean="0"/>
            </a:br>
            <a:r>
              <a:rPr lang="de-DE" dirty="0" smtClean="0"/>
              <a:t>nach Bescheid und Erklärung nach §6.1 AbwAG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4680D0-7A83-433A-9719-C4143F27F647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7" name="Rechteck 6"/>
          <p:cNvSpPr/>
          <p:nvPr/>
        </p:nvSpPr>
        <p:spPr bwMode="auto">
          <a:xfrm>
            <a:off x="412788" y="4463820"/>
            <a:ext cx="1278892" cy="14401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4860032" y="3256936"/>
            <a:ext cx="792088" cy="30701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6300192" y="3256936"/>
            <a:ext cx="1080120" cy="30784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480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8640000" cy="3659376"/>
          </a:xfrm>
          <a:prstGeom prst="rect">
            <a:avLst/>
          </a:prstGeom>
          <a:noFill/>
          <a:ln w="9525">
            <a:solidFill>
              <a:srgbClr val="5E83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935038"/>
            <a:ext cx="8569325" cy="621754"/>
          </a:xfrm>
        </p:spPr>
        <p:txBody>
          <a:bodyPr/>
          <a:lstStyle/>
          <a:p>
            <a:r>
              <a:rPr lang="de-DE" dirty="0" smtClean="0"/>
              <a:t>Zeitgleiche Anforderung für einen Parameter </a:t>
            </a:r>
            <a:br>
              <a:rPr lang="de-DE" dirty="0" smtClean="0"/>
            </a:br>
            <a:r>
              <a:rPr lang="de-DE" dirty="0" smtClean="0"/>
              <a:t>nach Bescheid und Erklärung nach §6.1 AbwAG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4680D0-7A83-433A-9719-C4143F27F647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7" name="Rechteck 6"/>
          <p:cNvSpPr/>
          <p:nvPr/>
        </p:nvSpPr>
        <p:spPr bwMode="auto">
          <a:xfrm>
            <a:off x="412788" y="4195210"/>
            <a:ext cx="1278892" cy="14401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3563888" y="3590242"/>
            <a:ext cx="1152128" cy="144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2504292" y="5365868"/>
            <a:ext cx="4083932" cy="15392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442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935038"/>
            <a:ext cx="8569325" cy="621754"/>
          </a:xfrm>
        </p:spPr>
        <p:txBody>
          <a:bodyPr/>
          <a:lstStyle/>
          <a:p>
            <a:r>
              <a:rPr lang="de-DE" dirty="0" smtClean="0"/>
              <a:t>Zeitgleiche Anforderung für einen Parameter </a:t>
            </a:r>
            <a:br>
              <a:rPr lang="de-DE" dirty="0" smtClean="0"/>
            </a:br>
            <a:r>
              <a:rPr lang="de-DE" dirty="0" smtClean="0"/>
              <a:t>nach Bescheid und Erklärung nach §6.1 AbwAG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4680D0-7A83-433A-9719-C4143F27F647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10" name="Textfeld 9"/>
          <p:cNvSpPr txBox="1"/>
          <p:nvPr/>
        </p:nvSpPr>
        <p:spPr>
          <a:xfrm>
            <a:off x="318086" y="2675397"/>
            <a:ext cx="8505855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tabLst>
                <a:tab pos="3675063" algn="l"/>
              </a:tabLst>
            </a:pPr>
            <a:r>
              <a:rPr lang="de-DE" sz="2000" b="1" dirty="0" smtClean="0">
                <a:solidFill>
                  <a:srgbClr val="5E839A"/>
                </a:solidFill>
              </a:rPr>
              <a:t>Bescheid: 	CSB 110 mg/l, 17.01.2013 – 31.05.2014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Erklärung nach §6.1 AbwAG:	CSB 120 mg/l, 01.01.2013 – 31.12.2013</a:t>
            </a:r>
          </a:p>
        </p:txBody>
      </p:sp>
    </p:spTree>
    <p:extLst>
      <p:ext uri="{BB962C8B-B14F-4D97-AF65-F5344CB8AC3E}">
        <p14:creationId xmlns:p14="http://schemas.microsoft.com/office/powerpoint/2010/main" val="94932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4680D0-7A83-433A-9719-C4143F27F647}" type="slidenum">
              <a:rPr lang="de-DE" smtClean="0"/>
              <a:pPr/>
              <a:t>5</a:t>
            </a:fld>
            <a:endParaRPr lang="de-DE"/>
          </a:p>
        </p:txBody>
      </p:sp>
      <p:grpSp>
        <p:nvGrpSpPr>
          <p:cNvPr id="8" name="Gruppieren 7"/>
          <p:cNvGrpSpPr/>
          <p:nvPr/>
        </p:nvGrpSpPr>
        <p:grpSpPr>
          <a:xfrm>
            <a:off x="1017700" y="884824"/>
            <a:ext cx="7209556" cy="5640520"/>
            <a:chOff x="674812" y="884824"/>
            <a:chExt cx="7668344" cy="6072266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812" y="884824"/>
              <a:ext cx="7668344" cy="19835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" r="184"/>
            <a:stretch/>
          </p:blipFill>
          <p:spPr bwMode="auto">
            <a:xfrm>
              <a:off x="684660" y="2860418"/>
              <a:ext cx="7658496" cy="2059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871" y="4900957"/>
              <a:ext cx="7655493" cy="2056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hteck 6"/>
            <p:cNvSpPr/>
            <p:nvPr/>
          </p:nvSpPr>
          <p:spPr bwMode="auto">
            <a:xfrm>
              <a:off x="674812" y="884824"/>
              <a:ext cx="7659552" cy="6072266"/>
            </a:xfrm>
            <a:prstGeom prst="rect">
              <a:avLst/>
            </a:prstGeom>
            <a:noFill/>
            <a:ln w="9525" cap="flat" cmpd="sng" algn="ctr">
              <a:solidFill>
                <a:srgbClr val="5E839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13" name="Rechteck 12"/>
          <p:cNvSpPr/>
          <p:nvPr/>
        </p:nvSpPr>
        <p:spPr bwMode="auto">
          <a:xfrm>
            <a:off x="1017700" y="1026360"/>
            <a:ext cx="6434620" cy="28803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2852600" y="1147522"/>
            <a:ext cx="288032" cy="15807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6516216" y="3356992"/>
            <a:ext cx="648072" cy="2213382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4788024" y="1152285"/>
            <a:ext cx="25202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062097" y="1273950"/>
            <a:ext cx="156568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echteck 15"/>
          <p:cNvSpPr/>
          <p:nvPr/>
        </p:nvSpPr>
        <p:spPr bwMode="auto">
          <a:xfrm>
            <a:off x="1062097" y="4002064"/>
            <a:ext cx="6102191" cy="14401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474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5" y="890811"/>
            <a:ext cx="8640000" cy="4648544"/>
          </a:xfrm>
          <a:prstGeom prst="rect">
            <a:avLst/>
          </a:prstGeom>
          <a:noFill/>
          <a:ln w="9525">
            <a:solidFill>
              <a:srgbClr val="5E839A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0" name="Rechteck 19"/>
          <p:cNvSpPr/>
          <p:nvPr/>
        </p:nvSpPr>
        <p:spPr bwMode="auto">
          <a:xfrm>
            <a:off x="6717759" y="2395359"/>
            <a:ext cx="576064" cy="21602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2052479" y="5308091"/>
            <a:ext cx="792088" cy="21602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LfU / Referat 65 / Burkart / 29.09./01.10.2015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smtClean="0"/>
              <a:t>Beispiel zum Zusammenspiel §6.1 AbwAG - Bescheid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4680D0-7A83-433A-9719-C4143F27F647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632" y="3783497"/>
            <a:ext cx="180000" cy="1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658" y="3942503"/>
            <a:ext cx="162000" cy="1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hteck 20"/>
          <p:cNvSpPr/>
          <p:nvPr/>
        </p:nvSpPr>
        <p:spPr bwMode="auto">
          <a:xfrm>
            <a:off x="1995711" y="3771131"/>
            <a:ext cx="6120680" cy="15807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158" y="4403771"/>
            <a:ext cx="162000" cy="1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106" y="4713033"/>
            <a:ext cx="162000" cy="15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pieren 5"/>
          <p:cNvGrpSpPr/>
          <p:nvPr/>
        </p:nvGrpSpPr>
        <p:grpSpPr>
          <a:xfrm>
            <a:off x="2520608" y="3109576"/>
            <a:ext cx="6588224" cy="3384376"/>
            <a:chOff x="755576" y="1772816"/>
            <a:chExt cx="6588224" cy="3384376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1772816"/>
              <a:ext cx="6588224" cy="1955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hteck 1"/>
            <p:cNvSpPr/>
            <p:nvPr/>
          </p:nvSpPr>
          <p:spPr bwMode="auto">
            <a:xfrm>
              <a:off x="755576" y="1772816"/>
              <a:ext cx="6588224" cy="3384376"/>
            </a:xfrm>
            <a:prstGeom prst="rect">
              <a:avLst/>
            </a:prstGeom>
            <a:noFill/>
            <a:ln w="9525" cap="flat" cmpd="sng" algn="ctr">
              <a:solidFill>
                <a:srgbClr val="5E839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</a:endParaRPr>
            </a:p>
          </p:txBody>
        </p:sp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008" y="3729980"/>
              <a:ext cx="6568792" cy="1362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" name="Textfeld 22"/>
          <p:cNvSpPr txBox="1"/>
          <p:nvPr/>
        </p:nvSpPr>
        <p:spPr>
          <a:xfrm>
            <a:off x="605200" y="3839565"/>
            <a:ext cx="8505855" cy="861774"/>
          </a:xfrm>
          <a:prstGeom prst="rect">
            <a:avLst/>
          </a:prstGeom>
          <a:solidFill>
            <a:schemeClr val="bg1"/>
          </a:solidFill>
          <a:ln>
            <a:solidFill>
              <a:srgbClr val="5E839A"/>
            </a:solidFill>
          </a:ln>
        </p:spPr>
        <p:txBody>
          <a:bodyPr wrap="non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tabLst>
                <a:tab pos="3675063" algn="l"/>
              </a:tabLst>
            </a:pPr>
            <a:r>
              <a:rPr lang="de-DE" sz="2000" b="1" dirty="0" smtClean="0">
                <a:solidFill>
                  <a:srgbClr val="5E839A"/>
                </a:solidFill>
              </a:rPr>
              <a:t>Bescheid: 	CSB 110 mg/l, 17.01.2013 – 31.05.2014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Erklärung nach §6.1 AbwAG:	CSB 120 mg/l, 01.01.2013 – 31.12.2013</a:t>
            </a:r>
          </a:p>
        </p:txBody>
      </p:sp>
      <p:sp>
        <p:nvSpPr>
          <p:cNvPr id="15" name="Rechteck 14"/>
          <p:cNvSpPr/>
          <p:nvPr/>
        </p:nvSpPr>
        <p:spPr bwMode="auto">
          <a:xfrm>
            <a:off x="4745236" y="4778905"/>
            <a:ext cx="1061864" cy="26352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992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2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LfU / Referat 65 / Burkart / 29.09./01.10.2015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4680D0-7A83-433A-9719-C4143F27F647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467544" y="1484784"/>
            <a:ext cx="3041217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l"/>
            <a:r>
              <a:rPr lang="de-DE" sz="4400" b="1" dirty="0" smtClean="0">
                <a:solidFill>
                  <a:srgbClr val="5E839A"/>
                </a:solidFill>
              </a:rPr>
              <a:t>Alles klar?</a:t>
            </a:r>
            <a:endParaRPr lang="de-DE" sz="4400" b="1" dirty="0">
              <a:solidFill>
                <a:srgbClr val="5E839A"/>
              </a:solidFill>
            </a:endParaRPr>
          </a:p>
        </p:txBody>
      </p:sp>
      <p:sp>
        <p:nvSpPr>
          <p:cNvPr id="7" name="Rechteck 6"/>
          <p:cNvSpPr/>
          <p:nvPr/>
        </p:nvSpPr>
        <p:spPr>
          <a:xfrm rot="768694">
            <a:off x="4467628" y="1896471"/>
            <a:ext cx="1391728" cy="24622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15400" b="1" cap="none" spc="0" dirty="0" smtClean="0">
                <a:ln w="11430"/>
                <a:solidFill>
                  <a:srgbClr val="5E83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de-DE" sz="15400" b="1" cap="none" spc="0" dirty="0">
              <a:ln w="11430"/>
              <a:solidFill>
                <a:srgbClr val="5E839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Rechteck 7"/>
          <p:cNvSpPr/>
          <p:nvPr/>
        </p:nvSpPr>
        <p:spPr>
          <a:xfrm rot="1487442">
            <a:off x="5180408" y="2651644"/>
            <a:ext cx="1391728" cy="246221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de-DE" sz="15400" b="1" cap="none" spc="0" dirty="0" smtClean="0">
                <a:ln w="11430"/>
                <a:solidFill>
                  <a:srgbClr val="5E83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de-DE" sz="15400" b="1" cap="none" spc="0" dirty="0">
              <a:ln w="11430"/>
              <a:solidFill>
                <a:srgbClr val="5E839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19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LfU / Referat 65 / Burkart / 29.09./01.10.2015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4680D0-7A83-433A-9719-C4143F27F647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Textfeld 4"/>
          <p:cNvSpPr txBox="1"/>
          <p:nvPr/>
        </p:nvSpPr>
        <p:spPr>
          <a:xfrm>
            <a:off x="10366" y="1484784"/>
            <a:ext cx="9124742" cy="3939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sz="2000" b="1" dirty="0" smtClean="0">
                <a:solidFill>
                  <a:srgbClr val="5E839A"/>
                </a:solidFill>
              </a:rPr>
              <a:t>Anforderungen nach Bescheid und erklärte Werte nach §6.1 AbwAG</a:t>
            </a:r>
            <a:br>
              <a:rPr lang="de-DE" sz="2000" b="1" dirty="0" smtClean="0">
                <a:solidFill>
                  <a:srgbClr val="5E839A"/>
                </a:solidFill>
              </a:rPr>
            </a:br>
            <a:r>
              <a:rPr lang="de-DE" sz="2000" b="1" dirty="0" smtClean="0">
                <a:solidFill>
                  <a:srgbClr val="5E839A"/>
                </a:solidFill>
              </a:rPr>
              <a:t>-</a:t>
            </a: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 </a:t>
            </a:r>
            <a:r>
              <a:rPr lang="de-DE" sz="2000" b="1" dirty="0" smtClean="0">
                <a:solidFill>
                  <a:srgbClr val="5E839A"/>
                </a:solidFill>
              </a:rPr>
              <a:t>werden getrennt erfasst,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- können zeitgleich existieren:</a:t>
            </a:r>
          </a:p>
          <a:p>
            <a:pPr marL="800100" lvl="1" indent="-342900" algn="l">
              <a:spcBef>
                <a:spcPts val="600"/>
              </a:spcBef>
              <a:spcAft>
                <a:spcPts val="600"/>
              </a:spcAft>
              <a:buFont typeface="Symbol"/>
              <a:buChar char="®"/>
            </a:pP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Bescheid + §6.1 AbwAG gleichzeitig zum </a:t>
            </a:r>
            <a:r>
              <a:rPr lang="de-DE" sz="2000" b="1" u="sng" dirty="0" smtClean="0">
                <a:solidFill>
                  <a:srgbClr val="5E839A"/>
                </a:solidFill>
                <a:sym typeface="Symbol"/>
              </a:rPr>
              <a:t>gleichen</a:t>
            </a: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 Parameter</a:t>
            </a:r>
          </a:p>
          <a:p>
            <a:pPr marL="1257300" lvl="2" indent="-342900" algn="l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Bescheid schlägt §6.1-Erklärung</a:t>
            </a:r>
          </a:p>
          <a:p>
            <a:pPr marL="800100" lvl="1" indent="-342900" algn="l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®"/>
            </a:pP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Bescheid + §6.1 AbwAG gleichzeitig zu </a:t>
            </a:r>
            <a:r>
              <a:rPr lang="de-DE" sz="2000" b="1" u="sng" dirty="0" smtClean="0">
                <a:solidFill>
                  <a:srgbClr val="5E839A"/>
                </a:solidFill>
                <a:sym typeface="Symbol"/>
              </a:rPr>
              <a:t>verschiedenen</a:t>
            </a: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 Parametern</a:t>
            </a:r>
          </a:p>
          <a:p>
            <a:pPr marL="1257300" lvl="2" indent="-342900" algn="l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Þ"/>
            </a:pPr>
            <a:r>
              <a:rPr lang="de-DE" sz="2000" b="1" dirty="0" smtClean="0">
                <a:solidFill>
                  <a:srgbClr val="5E839A"/>
                </a:solidFill>
                <a:sym typeface="Symbol"/>
              </a:rPr>
              <a:t>Prüfung auf Einhaltung der Anforderung erfolgt getrennt</a:t>
            </a:r>
            <a:endParaRPr lang="de-DE" sz="2000" b="1" dirty="0" smtClean="0">
              <a:solidFill>
                <a:srgbClr val="5E839A"/>
              </a:solidFill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de-DE" sz="2000" b="1" dirty="0">
              <a:solidFill>
                <a:srgbClr val="5E839A"/>
              </a:solidFill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de-DE" sz="2000" b="1" dirty="0">
              <a:solidFill>
                <a:srgbClr val="5E8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61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fU-Präsentation">
  <a:themeElements>
    <a:clrScheme name="LfU-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fU-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000" dirty="0"/>
        </a:defPPr>
      </a:lstStyle>
    </a:txDef>
  </a:objectDefaults>
  <a:extraClrSchemeLst>
    <a:extraClrScheme>
      <a:clrScheme name="LfU-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U-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U-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U-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U-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U-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U-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U-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U-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U-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U-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U-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LfU-Präsentation</Template>
  <TotalTime>0</TotalTime>
  <Words>169</Words>
  <Application>Microsoft Office PowerPoint</Application>
  <PresentationFormat>Bildschirmpräsentation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LfU-Präsentation</vt:lpstr>
      <vt:lpstr>Einführung in das DABay-Modul Bescheide</vt:lpstr>
      <vt:lpstr>Zeitgleiche Anforderung für einen Parameter  nach Bescheid und Erklärung nach §6.1 AbwAG</vt:lpstr>
      <vt:lpstr>Zeitgleiche Anforderung für einen Parameter  nach Bescheid und Erklärung nach §6.1 AbwAG</vt:lpstr>
      <vt:lpstr>Zeitgleiche Anforderung für einen Parameter  nach Bescheid und Erklärung nach §6.1 AbwAG</vt:lpstr>
      <vt:lpstr>PowerPoint-Präsentation</vt:lpstr>
      <vt:lpstr>PowerPoint-Präsentation</vt:lpstr>
      <vt:lpstr>PowerPoint-Präsentation</vt:lpstr>
      <vt:lpstr>PowerPoint-Präsentation</vt:lpstr>
    </vt:vector>
  </TitlesOfParts>
  <Company>GB Umwelt und Gesundheit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Datenverbund Abwasser Bayern  = DABay</dc:title>
  <dc:creator>Burkart Evamaria</dc:creator>
  <cp:lastModifiedBy>Burkart Evamaria</cp:lastModifiedBy>
  <cp:revision>62</cp:revision>
  <dcterms:created xsi:type="dcterms:W3CDTF">2015-04-09T06:59:43Z</dcterms:created>
  <dcterms:modified xsi:type="dcterms:W3CDTF">2015-10-02T11:16:22Z</dcterms:modified>
</cp:coreProperties>
</file>