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8" r:id="rId2"/>
    <p:sldId id="294" r:id="rId3"/>
    <p:sldId id="288" r:id="rId4"/>
    <p:sldId id="289" r:id="rId5"/>
    <p:sldId id="281" r:id="rId6"/>
    <p:sldId id="282" r:id="rId7"/>
    <p:sldId id="296" r:id="rId8"/>
    <p:sldId id="295" r:id="rId9"/>
    <p:sldId id="299" r:id="rId10"/>
    <p:sldId id="300" r:id="rId11"/>
    <p:sldId id="301" r:id="rId12"/>
    <p:sldId id="302" r:id="rId13"/>
    <p:sldId id="286" r:id="rId14"/>
    <p:sldId id="287" r:id="rId15"/>
    <p:sldId id="290" r:id="rId16"/>
    <p:sldId id="293" r:id="rId17"/>
    <p:sldId id="297" r:id="rId18"/>
    <p:sldId id="291" r:id="rId19"/>
    <p:sldId id="273" r:id="rId20"/>
  </p:sldIdLst>
  <p:sldSz cx="9144000" cy="6858000" type="screen4x3"/>
  <p:notesSz cx="6794500" cy="9931400"/>
  <p:defaultTextStyle>
    <a:defPPr>
      <a:defRPr lang="de-DE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5E839A"/>
    <a:srgbClr val="415B6B"/>
    <a:srgbClr val="7899AD"/>
    <a:srgbClr val="B6C6D0"/>
    <a:srgbClr val="F9AA00"/>
    <a:srgbClr val="3B687F"/>
    <a:srgbClr val="5C8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4" autoAdjust="0"/>
    <p:restoredTop sz="86864" autoAdjust="0"/>
  </p:normalViewPr>
  <p:slideViewPr>
    <p:cSldViewPr>
      <p:cViewPr varScale="1">
        <p:scale>
          <a:sx n="116" d="100"/>
          <a:sy n="116" d="100"/>
        </p:scale>
        <p:origin x="-20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69374D03-ABE5-4870-87F0-7653B7A508D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009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DF1FE7DE-306B-40DA-8729-EE4B1E1D728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90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0FAF8-64A5-4D34-8A12-BE0DDDFD92D1}" type="slidenum">
              <a:rPr lang="de-DE"/>
              <a:pPr/>
              <a:t>1</a:t>
            </a:fld>
            <a:endParaRPr lang="de-DE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E7DE-306B-40DA-8729-EE4B1E1D728A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186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E7DE-306B-40DA-8729-EE4B1E1D728A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302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E7DE-306B-40DA-8729-EE4B1E1D728A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93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6625" y="3111500"/>
            <a:ext cx="6824663" cy="2667000"/>
          </a:xfrm>
        </p:spPr>
        <p:txBody>
          <a:bodyPr/>
          <a:lstStyle>
            <a:lvl1pPr marL="0" indent="0" algn="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38213" y="1535113"/>
            <a:ext cx="6823075" cy="14700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grpSp>
        <p:nvGrpSpPr>
          <p:cNvPr id="6159" name="Group 15"/>
          <p:cNvGrpSpPr>
            <a:grpSpLocks/>
          </p:cNvGrpSpPr>
          <p:nvPr userDrawn="1"/>
        </p:nvGrpSpPr>
        <p:grpSpPr bwMode="auto">
          <a:xfrm>
            <a:off x="4995863" y="0"/>
            <a:ext cx="4148137" cy="673100"/>
            <a:chOff x="3028" y="358"/>
            <a:chExt cx="2613" cy="424"/>
          </a:xfrm>
        </p:grpSpPr>
        <p:pic>
          <p:nvPicPr>
            <p:cNvPr id="6160" name="Picture 16" descr="wappen_xl_s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358"/>
              <a:ext cx="705" cy="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1" name="Text Box 17"/>
            <p:cNvSpPr txBox="1">
              <a:spLocks noChangeArrowheads="1"/>
            </p:cNvSpPr>
            <p:nvPr/>
          </p:nvSpPr>
          <p:spPr bwMode="auto">
            <a:xfrm>
              <a:off x="3028" y="527"/>
              <a:ext cx="18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500">
                  <a:solidFill>
                    <a:schemeClr val="bg1"/>
                  </a:solidFill>
                </a:rPr>
                <a:t>Bayerisches Landesamt für</a:t>
              </a:r>
            </a:p>
            <a:p>
              <a:pPr>
                <a:lnSpc>
                  <a:spcPct val="90000"/>
                </a:lnSpc>
              </a:pPr>
              <a:r>
                <a:rPr lang="de-DE" sz="1500">
                  <a:solidFill>
                    <a:schemeClr val="bg1"/>
                  </a:solidFill>
                </a:rPr>
                <a:t>Umwelt</a:t>
              </a:r>
            </a:p>
          </p:txBody>
        </p:sp>
      </p:grpSp>
      <p:pic>
        <p:nvPicPr>
          <p:cNvPr id="6166" name="Picture 22" descr="PP Hintergrun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69" name="Group 25"/>
          <p:cNvGrpSpPr>
            <a:grpSpLocks/>
          </p:cNvGrpSpPr>
          <p:nvPr userDrawn="1"/>
        </p:nvGrpSpPr>
        <p:grpSpPr bwMode="auto">
          <a:xfrm>
            <a:off x="4876800" y="387350"/>
            <a:ext cx="4148138" cy="673100"/>
            <a:chOff x="3028" y="358"/>
            <a:chExt cx="2613" cy="424"/>
          </a:xfrm>
        </p:grpSpPr>
        <p:pic>
          <p:nvPicPr>
            <p:cNvPr id="6170" name="Picture 26" descr="wappen_xl_s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358"/>
              <a:ext cx="705" cy="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1" name="Text Box 27"/>
            <p:cNvSpPr txBox="1">
              <a:spLocks noChangeArrowheads="1"/>
            </p:cNvSpPr>
            <p:nvPr/>
          </p:nvSpPr>
          <p:spPr bwMode="auto">
            <a:xfrm>
              <a:off x="3028" y="527"/>
              <a:ext cx="18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500">
                  <a:solidFill>
                    <a:schemeClr val="bg1"/>
                  </a:solidFill>
                </a:rPr>
                <a:t>Bayerisches Landesamt für</a:t>
              </a:r>
            </a:p>
            <a:p>
              <a:pPr>
                <a:lnSpc>
                  <a:spcPct val="90000"/>
                </a:lnSpc>
              </a:pPr>
              <a:r>
                <a:rPr lang="de-DE" sz="1500">
                  <a:solidFill>
                    <a:schemeClr val="bg1"/>
                  </a:solidFill>
                </a:rPr>
                <a:t>Umwelt</a:t>
              </a:r>
            </a:p>
          </p:txBody>
        </p:sp>
      </p:grpSp>
      <p:sp>
        <p:nvSpPr>
          <p:cNvPr id="6174" name="Rectangle 30"/>
          <p:cNvSpPr>
            <a:spLocks noChangeArrowheads="1"/>
          </p:cNvSpPr>
          <p:nvPr userDrawn="1"/>
        </p:nvSpPr>
        <p:spPr bwMode="auto">
          <a:xfrm>
            <a:off x="0" y="1341438"/>
            <a:ext cx="7845425" cy="150812"/>
          </a:xfrm>
          <a:prstGeom prst="rect">
            <a:avLst/>
          </a:prstGeom>
          <a:solidFill>
            <a:srgbClr val="F9A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05200"/>
            <a:ext cx="987924" cy="10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2"/>
          </p:nvPr>
        </p:nvSpPr>
        <p:spPr>
          <a:xfrm>
            <a:off x="323850" y="223838"/>
            <a:ext cx="5184775" cy="476250"/>
          </a:xfrm>
        </p:spPr>
        <p:txBody>
          <a:bodyPr/>
          <a:lstStyle/>
          <a:p>
            <a:r>
              <a:rPr lang="de-DE" smtClean="0"/>
              <a:t>DABay – Umbau Modul Bescheide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636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28775"/>
            <a:ext cx="4208463" cy="4697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4713" y="1628775"/>
            <a:ext cx="4208462" cy="4697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Umbau Modul Bescheide</a:t>
            </a:r>
            <a:endParaRPr lang="de-DE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97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Umbau Modul Bescheide</a:t>
            </a:r>
            <a:endParaRPr lang="de-DE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50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Umbau Modul Bescheide</a:t>
            </a:r>
            <a:endParaRPr lang="de-DE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51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19256" cy="4543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40180"/>
            <a:ext cx="5111750" cy="46859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Umbau Modul Bescheide</a:t>
            </a:r>
            <a:endParaRPr lang="de-DE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28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Umbau Modul Bescheide</a:t>
            </a:r>
            <a:endParaRPr lang="de-DE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93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Umbau Modul Bescheide</a:t>
            </a: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25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51638" y="935038"/>
            <a:ext cx="2141537" cy="5391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935038"/>
            <a:ext cx="6275388" cy="53911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Umbau Modul Bescheide</a:t>
            </a:r>
            <a:endParaRPr lang="de-DE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34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35038"/>
            <a:ext cx="85693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28775"/>
            <a:ext cx="8569325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95900" y="6477000"/>
            <a:ext cx="36782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B687F"/>
                </a:solidFill>
              </a:defRPr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223838"/>
            <a:ext cx="51847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85000"/>
              </a:lnSpc>
              <a:defRPr sz="1400" b="1">
                <a:solidFill>
                  <a:srgbClr val="3B687F"/>
                </a:solidFill>
              </a:defRPr>
            </a:lvl1pPr>
          </a:lstStyle>
          <a:p>
            <a:r>
              <a:rPr lang="de-DE" smtClean="0"/>
              <a:t>DABay – Umbau Modul Bescheide</a:t>
            </a:r>
            <a:endParaRPr lang="de-DE" dirty="0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323850" y="836613"/>
            <a:ext cx="8569325" cy="0"/>
          </a:xfrm>
          <a:prstGeom prst="line">
            <a:avLst/>
          </a:prstGeom>
          <a:noFill/>
          <a:ln w="25400">
            <a:solidFill>
              <a:srgbClr val="F9AA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" name="Gruppieren 2"/>
          <p:cNvGrpSpPr/>
          <p:nvPr/>
        </p:nvGrpSpPr>
        <p:grpSpPr>
          <a:xfrm>
            <a:off x="5630863" y="93600"/>
            <a:ext cx="3257550" cy="630000"/>
            <a:chOff x="5630863" y="93600"/>
            <a:chExt cx="3257550" cy="630000"/>
          </a:xfrm>
        </p:grpSpPr>
        <p:sp>
          <p:nvSpPr>
            <p:cNvPr id="1058" name="Text Box 34"/>
            <p:cNvSpPr txBox="1">
              <a:spLocks noChangeArrowheads="1"/>
            </p:cNvSpPr>
            <p:nvPr userDrawn="1"/>
          </p:nvSpPr>
          <p:spPr bwMode="auto">
            <a:xfrm>
              <a:off x="6332538" y="336550"/>
              <a:ext cx="1841500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200" dirty="0">
                  <a:solidFill>
                    <a:srgbClr val="3B687F"/>
                  </a:solidFill>
                </a:rPr>
                <a:t>Bayerisches Landesamt für</a:t>
              </a:r>
            </a:p>
            <a:p>
              <a:pPr>
                <a:lnSpc>
                  <a:spcPct val="85000"/>
                </a:lnSpc>
              </a:pPr>
              <a:r>
                <a:rPr lang="de-DE" sz="1200" dirty="0">
                  <a:solidFill>
                    <a:srgbClr val="3B687F"/>
                  </a:solidFill>
                </a:rPr>
                <a:t>Umwelt</a:t>
              </a:r>
            </a:p>
          </p:txBody>
        </p:sp>
        <p:pic>
          <p:nvPicPr>
            <p:cNvPr id="1063" name="Picture 39" descr="staatswappen_wb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713" y="238125"/>
              <a:ext cx="647700" cy="39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63" y="93600"/>
              <a:ext cx="630000" cy="630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9pPr>
    </p:titleStyle>
    <p:bodyStyle>
      <a:lvl1pPr marL="193675" indent="-1936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18732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2pPr>
      <a:lvl3pPr marL="1238250" indent="-1889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693863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29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01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273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45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17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dabay@lfu.bayern.d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02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107504" y="2276872"/>
            <a:ext cx="7725792" cy="1728192"/>
          </a:xfrm>
        </p:spPr>
        <p:txBody>
          <a:bodyPr/>
          <a:lstStyle/>
          <a:p>
            <a:r>
              <a:rPr lang="de-DE" sz="4000" dirty="0" smtClean="0"/>
              <a:t>DABay – Neuerung im Modul Bescheide</a:t>
            </a:r>
            <a:r>
              <a:rPr lang="de-DE" sz="4200" dirty="0" smtClean="0"/>
              <a:t/>
            </a:r>
            <a:br>
              <a:rPr lang="de-DE" sz="4200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/>
          </a:p>
        </p:txBody>
      </p:sp>
      <p:sp>
        <p:nvSpPr>
          <p:cNvPr id="2" name="Textfeld 1"/>
          <p:cNvSpPr txBox="1"/>
          <p:nvPr/>
        </p:nvSpPr>
        <p:spPr>
          <a:xfrm>
            <a:off x="539552" y="400506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>
                <a:solidFill>
                  <a:schemeClr val="bg1"/>
                </a:solidFill>
              </a:rPr>
              <a:t>Julia Schick </a:t>
            </a:r>
            <a:r>
              <a:rPr lang="de-DE" dirty="0">
                <a:solidFill>
                  <a:schemeClr val="bg1"/>
                </a:solidFill>
              </a:rPr>
              <a:t>LfU, </a:t>
            </a:r>
            <a:r>
              <a:rPr lang="de-DE" dirty="0" err="1">
                <a:solidFill>
                  <a:schemeClr val="bg1"/>
                </a:solidFill>
              </a:rPr>
              <a:t>Ref</a:t>
            </a:r>
            <a:r>
              <a:rPr lang="de-DE" dirty="0">
                <a:solidFill>
                  <a:schemeClr val="bg1"/>
                </a:solidFill>
              </a:rPr>
              <a:t> 65</a:t>
            </a:r>
          </a:p>
        </p:txBody>
      </p:sp>
    </p:spTree>
    <p:extLst>
      <p:ext uri="{BB962C8B-B14F-4D97-AF65-F5344CB8AC3E}">
        <p14:creationId xmlns:p14="http://schemas.microsoft.com/office/powerpoint/2010/main" val="13435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© LfU/ Schick, </a:t>
            </a:r>
            <a:r>
              <a:rPr lang="de-DE" dirty="0" err="1" smtClean="0"/>
              <a:t>Ref</a:t>
            </a:r>
            <a:r>
              <a:rPr lang="de-DE" dirty="0" smtClean="0"/>
              <a:t>. 65/ Sept.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Umbau Modul Bescheide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55526" y="522920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 smtClean="0"/>
              <a:t>Fristen</a:t>
            </a:r>
            <a:r>
              <a:rPr lang="de-DE" sz="1800" dirty="0" smtClean="0"/>
              <a:t>: Können zu Abwasserbehandlungsanlagen und Entlastungsanlagen  angelegt werden. </a:t>
            </a:r>
          </a:p>
          <a:p>
            <a:pPr algn="l"/>
            <a:r>
              <a:rPr lang="de-DE" sz="1800" dirty="0" smtClean="0"/>
              <a:t>Fristen können aus einem in DABay vorhandenen Gutachten in den Bescheid übernommen werden.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569325" cy="500062"/>
          </a:xfrm>
        </p:spPr>
        <p:txBody>
          <a:bodyPr/>
          <a:lstStyle/>
          <a:p>
            <a:r>
              <a:rPr lang="de-DE" dirty="0" smtClean="0"/>
              <a:t>Bescheide – Fristen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4"/>
          <a:stretch/>
        </p:blipFill>
        <p:spPr>
          <a:xfrm>
            <a:off x="35496" y="1484784"/>
            <a:ext cx="9144000" cy="3513173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 bwMode="auto">
          <a:xfrm>
            <a:off x="61182" y="1641768"/>
            <a:ext cx="1782752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3212671" y="1724645"/>
            <a:ext cx="631012" cy="24419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09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© LfU/ Schick, </a:t>
            </a:r>
            <a:r>
              <a:rPr lang="de-DE" dirty="0" err="1" smtClean="0"/>
              <a:t>Ref</a:t>
            </a:r>
            <a:r>
              <a:rPr lang="de-DE" dirty="0" smtClean="0"/>
              <a:t>. 65/ Sept.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Umbau Modul Bescheide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69287" y="530120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 smtClean="0"/>
              <a:t>Abwasserabgabe</a:t>
            </a:r>
            <a:r>
              <a:rPr lang="de-DE" sz="1800" dirty="0" smtClean="0"/>
              <a:t>: Die für die Abwasserabgabe notwendige Jahresschmutzwasser-menge kann hier angegeben werden.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569325" cy="500062"/>
          </a:xfrm>
        </p:spPr>
        <p:txBody>
          <a:bodyPr/>
          <a:lstStyle/>
          <a:p>
            <a:r>
              <a:rPr lang="de-DE" dirty="0" smtClean="0"/>
              <a:t>Bescheide – Abwasserabgabe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 bwMode="auto">
          <a:xfrm>
            <a:off x="280387" y="2160823"/>
            <a:ext cx="1704932" cy="19519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69287" y="1772816"/>
            <a:ext cx="8732070" cy="3193465"/>
            <a:chOff x="169287" y="1772816"/>
            <a:chExt cx="8732070" cy="3193465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56" r="833" b="39115"/>
            <a:stretch/>
          </p:blipFill>
          <p:spPr>
            <a:xfrm>
              <a:off x="169288" y="1772816"/>
              <a:ext cx="8732069" cy="1771359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263" r="833"/>
            <a:stretch/>
          </p:blipFill>
          <p:spPr>
            <a:xfrm>
              <a:off x="169287" y="3544175"/>
              <a:ext cx="8732069" cy="1422106"/>
            </a:xfrm>
            <a:prstGeom prst="rect">
              <a:avLst/>
            </a:prstGeom>
          </p:spPr>
        </p:pic>
      </p:grpSp>
      <p:sp>
        <p:nvSpPr>
          <p:cNvPr id="14" name="Rechteck 13"/>
          <p:cNvSpPr/>
          <p:nvPr/>
        </p:nvSpPr>
        <p:spPr bwMode="auto">
          <a:xfrm>
            <a:off x="280387" y="2146785"/>
            <a:ext cx="1704932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3851920" y="2023552"/>
            <a:ext cx="852466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09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© LfU/ Schick, </a:t>
            </a:r>
            <a:r>
              <a:rPr lang="de-DE" dirty="0" err="1" smtClean="0"/>
              <a:t>Ref</a:t>
            </a:r>
            <a:r>
              <a:rPr lang="de-DE" dirty="0" smtClean="0"/>
              <a:t>. 65/ Sept.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Umbau Modul Bescheide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4287" y="544522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 smtClean="0"/>
              <a:t>Dokumente</a:t>
            </a:r>
            <a:r>
              <a:rPr lang="de-DE" sz="1800" dirty="0" smtClean="0"/>
              <a:t>: Wichtige Dokumente wie z.B. Original-Bescheid in Papier kann hier noch mit angelegt werden.</a:t>
            </a:r>
            <a:endParaRPr lang="de-DE" sz="18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37350" r="1966" b="11930"/>
          <a:stretch/>
        </p:blipFill>
        <p:spPr>
          <a:xfrm>
            <a:off x="54483" y="1684416"/>
            <a:ext cx="8892772" cy="3273979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569325" cy="500062"/>
          </a:xfrm>
        </p:spPr>
        <p:txBody>
          <a:bodyPr/>
          <a:lstStyle/>
          <a:p>
            <a:r>
              <a:rPr lang="de-DE" dirty="0" smtClean="0"/>
              <a:t>Bescheide – Dokumente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 bwMode="auto">
          <a:xfrm>
            <a:off x="140343" y="2103158"/>
            <a:ext cx="1754359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4732937" y="1950758"/>
            <a:ext cx="678446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58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Umbau Modul Bescheide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569325" cy="500062"/>
          </a:xfrm>
        </p:spPr>
        <p:txBody>
          <a:bodyPr/>
          <a:lstStyle/>
          <a:p>
            <a:r>
              <a:rPr lang="de-DE" dirty="0" smtClean="0"/>
              <a:t>Bescheidsanforderungen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1" b="50972"/>
          <a:stretch/>
        </p:blipFill>
        <p:spPr>
          <a:xfrm>
            <a:off x="4890" y="1412776"/>
            <a:ext cx="9139110" cy="268605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3021335" y="2171725"/>
            <a:ext cx="1322065" cy="4857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5907410" y="2162200"/>
            <a:ext cx="1503040" cy="4857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135260" y="3752875"/>
            <a:ext cx="1779265" cy="3809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323850" y="4221088"/>
            <a:ext cx="8569325" cy="2105100"/>
          </a:xfrm>
        </p:spPr>
        <p:txBody>
          <a:bodyPr/>
          <a:lstStyle/>
          <a:p>
            <a:r>
              <a:rPr lang="de-DE" sz="1800" dirty="0" smtClean="0">
                <a:latin typeface="+mj-lt"/>
              </a:rPr>
              <a:t>Übersichtstabelle mit allen Gültigkeitsbereichen – gegliedert nach Abwasserbehandlungsanlagen</a:t>
            </a:r>
          </a:p>
          <a:p>
            <a:r>
              <a:rPr lang="de-DE" sz="1800" dirty="0" smtClean="0">
                <a:latin typeface="+mj-lt"/>
              </a:rPr>
              <a:t>Jeweilige „gültig ab“ und „gültig bis (=Befristung) sichtbar</a:t>
            </a:r>
          </a:p>
          <a:p>
            <a:r>
              <a:rPr lang="de-DE" sz="1800" dirty="0" smtClean="0">
                <a:latin typeface="+mj-lt"/>
              </a:rPr>
              <a:t>Status des jeweiligen Gültigkeitsbereiches sichtbar</a:t>
            </a:r>
          </a:p>
          <a:p>
            <a:r>
              <a:rPr lang="de-DE" sz="1800" dirty="0" smtClean="0">
                <a:latin typeface="+mj-lt"/>
              </a:rPr>
              <a:t>Mit welchem Bescheid festgelegt sichtbar</a:t>
            </a:r>
            <a:endParaRPr lang="de-DE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0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Umbau Modul Bescheide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 bwMode="auto">
          <a:xfrm>
            <a:off x="2411760" y="4365104"/>
            <a:ext cx="288032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2194688" y="4976614"/>
            <a:ext cx="270030" cy="61818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7164288" y="4446637"/>
            <a:ext cx="1368152" cy="20162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-19981" y="2872728"/>
            <a:ext cx="9153571" cy="3833987"/>
            <a:chOff x="-14461" y="2492896"/>
            <a:chExt cx="9153571" cy="3833987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749" b="13195"/>
            <a:stretch/>
          </p:blipFill>
          <p:spPr>
            <a:xfrm>
              <a:off x="-14461" y="3717032"/>
              <a:ext cx="9139110" cy="2609851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11" b="70555"/>
            <a:stretch/>
          </p:blipFill>
          <p:spPr>
            <a:xfrm>
              <a:off x="0" y="2492896"/>
              <a:ext cx="9139110" cy="1085850"/>
            </a:xfrm>
            <a:prstGeom prst="rect">
              <a:avLst/>
            </a:prstGeom>
          </p:spPr>
        </p:pic>
      </p:grp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569325" cy="500062"/>
          </a:xfrm>
        </p:spPr>
        <p:txBody>
          <a:bodyPr/>
          <a:lstStyle/>
          <a:p>
            <a:r>
              <a:rPr lang="de-DE" dirty="0" smtClean="0"/>
              <a:t>Bescheidsanforderungen</a:t>
            </a:r>
            <a:endParaRPr lang="de-DE" dirty="0"/>
          </a:p>
        </p:txBody>
      </p:sp>
      <p:sp>
        <p:nvSpPr>
          <p:cNvPr id="32" name="Rechteck 31"/>
          <p:cNvSpPr/>
          <p:nvPr/>
        </p:nvSpPr>
        <p:spPr bwMode="auto">
          <a:xfrm>
            <a:off x="3016373" y="3340222"/>
            <a:ext cx="1339603" cy="6183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3" name="Inhaltsplatzhalter 2"/>
          <p:cNvSpPr>
            <a:spLocks noGrp="1"/>
          </p:cNvSpPr>
          <p:nvPr>
            <p:ph idx="1"/>
          </p:nvPr>
        </p:nvSpPr>
        <p:spPr>
          <a:xfrm>
            <a:off x="284892" y="1440346"/>
            <a:ext cx="8569325" cy="1052550"/>
          </a:xfrm>
        </p:spPr>
        <p:txBody>
          <a:bodyPr/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den Details des jeweiligen Gültigkeitsbereiches sind alle Anforderungen die zum jeweiligen Zeitpunkt gültig sind sichtbar. Mit welchem Bescheid definiert ist in der Spalte „Herkunft“ erkenntlich.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Änderungen gegenüber vorherigem Gültigkeitsbereich mit Stiftsymbol markiert.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6" r="78504" b="41230"/>
          <a:stretch/>
        </p:blipFill>
        <p:spPr>
          <a:xfrm>
            <a:off x="-23456" y="2818963"/>
            <a:ext cx="1965598" cy="3166467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>
            <a:off x="1661652" y="3292504"/>
            <a:ext cx="288032" cy="1332148"/>
            <a:chOff x="1691680" y="3212976"/>
            <a:chExt cx="288032" cy="1332148"/>
          </a:xfrm>
        </p:grpSpPr>
        <p:cxnSp>
          <p:nvCxnSpPr>
            <p:cNvPr id="28" name="Gerade Verbindung 27"/>
            <p:cNvCxnSpPr/>
            <p:nvPr/>
          </p:nvCxnSpPr>
          <p:spPr bwMode="auto">
            <a:xfrm>
              <a:off x="1691680" y="3212976"/>
              <a:ext cx="0" cy="133214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 Verbindung mit Pfeil 29"/>
            <p:cNvCxnSpPr/>
            <p:nvPr/>
          </p:nvCxnSpPr>
          <p:spPr bwMode="auto">
            <a:xfrm>
              <a:off x="1691680" y="4545124"/>
              <a:ext cx="288032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25"/>
            <p:cNvCxnSpPr/>
            <p:nvPr/>
          </p:nvCxnSpPr>
          <p:spPr bwMode="auto">
            <a:xfrm flipH="1">
              <a:off x="1691680" y="3212976"/>
              <a:ext cx="288032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Rechteck 16"/>
          <p:cNvSpPr/>
          <p:nvPr/>
        </p:nvSpPr>
        <p:spPr bwMode="auto">
          <a:xfrm>
            <a:off x="99925" y="5157191"/>
            <a:ext cx="1591753" cy="36746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7192837" y="4624652"/>
            <a:ext cx="1339603" cy="204470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9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Umbau Modul Bescheide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569325" cy="500062"/>
          </a:xfrm>
        </p:spPr>
        <p:txBody>
          <a:bodyPr/>
          <a:lstStyle/>
          <a:p>
            <a:r>
              <a:rPr lang="de-DE" dirty="0" smtClean="0"/>
              <a:t>Bescheidsanforderungen – Freigabe und Autorenrecht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" y="1503228"/>
            <a:ext cx="9047187" cy="2692877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>
            <a:off x="4716016" y="3891865"/>
            <a:ext cx="1728192" cy="2630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35496" y="3850676"/>
            <a:ext cx="1800200" cy="34542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76646" y="4653136"/>
            <a:ext cx="8569325" cy="13681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Freigabe erfolgt pro Gültigkeitsbereich – nur freigegebene Gültigkeitsbereiche werden in anderen Modulen verwendet bzw. die Anforderungen herangezogen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Autorenrecht kann pro Gültigkeitsbereich weitergegeben werden (zwischen LfU, KVB und WWA)</a:t>
            </a:r>
          </a:p>
        </p:txBody>
      </p:sp>
    </p:spTree>
    <p:extLst>
      <p:ext uri="{BB962C8B-B14F-4D97-AF65-F5344CB8AC3E}">
        <p14:creationId xmlns:p14="http://schemas.microsoft.com/office/powerpoint/2010/main" val="23009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Umbau Modul Bescheide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958353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569325" cy="500062"/>
          </a:xfrm>
        </p:spPr>
        <p:txBody>
          <a:bodyPr/>
          <a:lstStyle/>
          <a:p>
            <a:r>
              <a:rPr lang="de-DE" dirty="0" smtClean="0"/>
              <a:t>Auswertung und Stichtagsabfrage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8100392" y="2168860"/>
            <a:ext cx="432048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71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Umbau Modul Bescheide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569325" cy="500062"/>
          </a:xfrm>
        </p:spPr>
        <p:txBody>
          <a:bodyPr/>
          <a:lstStyle/>
          <a:p>
            <a:r>
              <a:rPr lang="de-DE" dirty="0" smtClean="0"/>
              <a:t>Stichtagsabfrage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8100392" y="2168860"/>
            <a:ext cx="432048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0" y="1628800"/>
            <a:ext cx="9144000" cy="3880062"/>
            <a:chOff x="0" y="1360417"/>
            <a:chExt cx="9144000" cy="3880062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788"/>
            <a:stretch/>
          </p:blipFill>
          <p:spPr>
            <a:xfrm>
              <a:off x="0" y="1360417"/>
              <a:ext cx="9144000" cy="3203345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703"/>
            <a:stretch/>
          </p:blipFill>
          <p:spPr>
            <a:xfrm>
              <a:off x="0" y="4563762"/>
              <a:ext cx="9144000" cy="676717"/>
            </a:xfrm>
            <a:prstGeom prst="rect">
              <a:avLst/>
            </a:prstGeom>
          </p:spPr>
        </p:pic>
      </p:grpSp>
      <p:sp>
        <p:nvSpPr>
          <p:cNvPr id="9" name="Ellipse 8"/>
          <p:cNvSpPr/>
          <p:nvPr/>
        </p:nvSpPr>
        <p:spPr bwMode="auto">
          <a:xfrm>
            <a:off x="4860032" y="1772816"/>
            <a:ext cx="3960440" cy="576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77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Einführung des neuen Moduls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Umbau Modul Bescheide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23528" y="1700808"/>
            <a:ext cx="8569325" cy="4536504"/>
          </a:xfrm>
        </p:spPr>
        <p:txBody>
          <a:bodyPr/>
          <a:lstStyle/>
          <a:p>
            <a:r>
              <a:rPr lang="de-DE" sz="1800" dirty="0" smtClean="0">
                <a:latin typeface="+mj-lt"/>
              </a:rPr>
              <a:t>Freitag 02.10.2015 ist die Anwendung DABay von 6:00 – 14:00 nicht verfügbar, anschließend können Sie mit dem neuen Modul arbeiten.</a:t>
            </a:r>
          </a:p>
          <a:p>
            <a:r>
              <a:rPr lang="de-DE" sz="1800" dirty="0" smtClean="0">
                <a:latin typeface="+mj-lt"/>
              </a:rPr>
              <a:t>Zunächst werden Datenbereinigungen auf der Datenbank durchgeführt um die vorhandenen Bescheide und Anforderungen in die neue Datenbankstruktur überführen zu können</a:t>
            </a:r>
          </a:p>
          <a:p>
            <a:endParaRPr lang="de-DE" sz="1800" dirty="0" smtClean="0">
              <a:latin typeface="+mj-lt"/>
            </a:endParaRPr>
          </a:p>
          <a:p>
            <a:r>
              <a:rPr lang="de-DE" sz="1800" dirty="0" smtClean="0">
                <a:latin typeface="+mj-lt"/>
              </a:rPr>
              <a:t>Alle in DABay angelegten Bescheide, Anforderungen, Fristen, Dokumente sowie Erklärungen werden in die neue Struktur übernommen. </a:t>
            </a:r>
          </a:p>
          <a:p>
            <a:r>
              <a:rPr lang="de-DE" sz="1800" dirty="0" smtClean="0">
                <a:latin typeface="+mj-lt"/>
              </a:rPr>
              <a:t>Es müssen durch Sie keine nachträglichen Dateneingaben erfolgen</a:t>
            </a:r>
          </a:p>
          <a:p>
            <a:pPr marL="0" indent="0">
              <a:buNone/>
            </a:pPr>
            <a:endParaRPr lang="de-DE" sz="1800" dirty="0" smtClean="0">
              <a:latin typeface="+mj-lt"/>
            </a:endParaRPr>
          </a:p>
          <a:p>
            <a:r>
              <a:rPr lang="de-DE" sz="1800" dirty="0" smtClean="0">
                <a:latin typeface="+mj-lt"/>
              </a:rPr>
              <a:t>Bei Fragen -&gt; Kontaktformular oder </a:t>
            </a:r>
            <a:r>
              <a:rPr lang="de-DE" sz="1800" dirty="0" smtClean="0">
                <a:latin typeface="+mj-lt"/>
                <a:hlinkClick r:id="rId2"/>
              </a:rPr>
              <a:t>dabay@lfu.bayern.de</a:t>
            </a:r>
            <a:endParaRPr lang="de-DE" sz="1800" dirty="0" smtClean="0">
              <a:latin typeface="+mj-lt"/>
            </a:endParaRPr>
          </a:p>
          <a:p>
            <a:r>
              <a:rPr lang="de-DE" sz="1800" dirty="0" smtClean="0">
                <a:latin typeface="+mj-lt"/>
              </a:rPr>
              <a:t>Schulungen werden in Form von „Webinaren“ abgehalten </a:t>
            </a:r>
            <a:endParaRPr lang="de-DE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11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569325" cy="1868214"/>
          </a:xfrm>
        </p:spPr>
        <p:txBody>
          <a:bodyPr/>
          <a:lstStyle/>
          <a:p>
            <a:pPr algn="ctr"/>
            <a:r>
              <a:rPr lang="de-DE" sz="5400" dirty="0" smtClean="0"/>
              <a:t>Vielen Dank für Ihre Aufmerksamkeit!</a:t>
            </a:r>
            <a:endParaRPr lang="de-DE" sz="5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295900" y="6477000"/>
            <a:ext cx="3678238" cy="279400"/>
          </a:xfrm>
        </p:spPr>
        <p:txBody>
          <a:bodyPr/>
          <a:lstStyle/>
          <a:p>
            <a:r>
              <a:rPr lang="de-DE" smtClean="0"/>
              <a:t>© LfU/ Schick, Ref. 65/ Sept. 2015</a:t>
            </a:r>
            <a:endParaRPr lang="de-DE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2"/>
          </p:nvPr>
        </p:nvSpPr>
        <p:spPr>
          <a:xfrm>
            <a:off x="323850" y="223838"/>
            <a:ext cx="5184775" cy="476250"/>
          </a:xfrm>
        </p:spPr>
        <p:txBody>
          <a:bodyPr/>
          <a:lstStyle/>
          <a:p>
            <a:r>
              <a:rPr lang="de-DE" smtClean="0"/>
              <a:t>DABay – Umbau Modul Bescheide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62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Bescheide innerhalb Datenverbund Abwasser Bayern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9325" cy="4625380"/>
          </a:xfrm>
        </p:spPr>
        <p:txBody>
          <a:bodyPr/>
          <a:lstStyle/>
          <a:p>
            <a:r>
              <a:rPr lang="de-DE" dirty="0" smtClean="0"/>
              <a:t>DABay -&gt; Betriebsakten pro Betrieb </a:t>
            </a:r>
            <a:r>
              <a:rPr lang="de-DE" dirty="0" smtClean="0"/>
              <a:t>gegliedert</a:t>
            </a:r>
          </a:p>
          <a:p>
            <a:pPr marL="0" indent="0">
              <a:buNone/>
            </a:pPr>
            <a:endParaRPr lang="de-DE" sz="800" dirty="0" smtClean="0"/>
          </a:p>
          <a:p>
            <a:r>
              <a:rPr lang="de-DE" dirty="0" smtClean="0"/>
              <a:t>Jede Betriebsakte beinhaltet technische Details zu Betrieb, zugehöriger Abwasserbehandlungsanlage, sowie zugehöriger Entlastungsanlagen und ggf. Kanalnetze die im Aufgabenbereich des Betreibers </a:t>
            </a:r>
            <a:r>
              <a:rPr lang="de-DE" dirty="0" smtClean="0"/>
              <a:t>liegen</a:t>
            </a:r>
          </a:p>
          <a:p>
            <a:pPr marL="0" indent="0">
              <a:buNone/>
            </a:pPr>
            <a:endParaRPr lang="de-DE" sz="800" dirty="0" smtClean="0"/>
          </a:p>
          <a:p>
            <a:r>
              <a:rPr lang="de-DE" dirty="0" smtClean="0"/>
              <a:t>Zu jeder Abwasserbehandlungsanlage sind die wasserrechtlichen Anforderungen, die in einer Genehmigung festgelegt sind, in DABay </a:t>
            </a:r>
            <a:r>
              <a:rPr lang="de-DE" dirty="0" smtClean="0"/>
              <a:t>abzulegen</a:t>
            </a:r>
          </a:p>
          <a:p>
            <a:pPr marL="0" indent="0">
              <a:buNone/>
            </a:pPr>
            <a:endParaRPr lang="de-DE" sz="800" dirty="0" smtClean="0"/>
          </a:p>
          <a:p>
            <a:r>
              <a:rPr lang="de-DE" dirty="0" smtClean="0"/>
              <a:t>Basis jeder Überwachung mit Probenahme sind die </a:t>
            </a:r>
            <a:r>
              <a:rPr lang="de-DE" dirty="0" err="1" smtClean="0"/>
              <a:t>wasserr</a:t>
            </a:r>
            <a:r>
              <a:rPr lang="de-DE" dirty="0" smtClean="0"/>
              <a:t>. Anforderungen des Bescheids / </a:t>
            </a:r>
            <a:r>
              <a:rPr lang="de-DE" dirty="0" smtClean="0"/>
              <a:t>Erklärung</a:t>
            </a:r>
          </a:p>
          <a:p>
            <a:pPr marL="0" indent="0">
              <a:buNone/>
            </a:pPr>
            <a:endParaRPr lang="de-DE" sz="800" dirty="0" smtClean="0"/>
          </a:p>
          <a:p>
            <a:r>
              <a:rPr lang="de-DE" dirty="0" smtClean="0"/>
              <a:t>Prüfmodul und UNTA greifen auf die </a:t>
            </a:r>
            <a:r>
              <a:rPr lang="de-DE" dirty="0" err="1" smtClean="0"/>
              <a:t>wasserrechtl</a:t>
            </a:r>
            <a:r>
              <a:rPr lang="de-DE" dirty="0" smtClean="0"/>
              <a:t>. Anforderungen zu; ebenso die Bereiche „Jahresbericht“ und „Betriebsinfo“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Umbau Modul Bescheide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77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Wieso wurde ein Umbau </a:t>
            </a:r>
            <a:r>
              <a:rPr lang="de-DE" dirty="0" smtClean="0"/>
              <a:t>notwendig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Pro Betrieb (Betriebsakte) war nur ein aktueller gültiger Bescheid möglich</a:t>
            </a:r>
          </a:p>
          <a:p>
            <a:pPr lvl="1"/>
            <a:r>
              <a:rPr lang="de-DE" dirty="0" smtClean="0"/>
              <a:t>Darstellung unterschiedlicher </a:t>
            </a:r>
            <a:r>
              <a:rPr lang="de-DE" u="sng" dirty="0" smtClean="0"/>
              <a:t>Genehmigungsarten</a:t>
            </a:r>
            <a:r>
              <a:rPr lang="de-DE" dirty="0" smtClean="0"/>
              <a:t> nicht möglich</a:t>
            </a:r>
          </a:p>
          <a:p>
            <a:pPr lvl="1"/>
            <a:r>
              <a:rPr lang="de-DE" dirty="0" smtClean="0"/>
              <a:t>Abbildung der korrekten </a:t>
            </a:r>
            <a:r>
              <a:rPr lang="de-DE" u="sng" dirty="0" smtClean="0"/>
              <a:t>Befristungen</a:t>
            </a:r>
            <a:r>
              <a:rPr lang="de-DE" dirty="0" smtClean="0"/>
              <a:t> nicht möglich</a:t>
            </a:r>
          </a:p>
          <a:p>
            <a:pPr lvl="1"/>
            <a:r>
              <a:rPr lang="de-DE" dirty="0" smtClean="0"/>
              <a:t>Hoher </a:t>
            </a:r>
            <a:r>
              <a:rPr lang="de-DE" u="sng" dirty="0" smtClean="0"/>
              <a:t>Aufwand</a:t>
            </a:r>
            <a:r>
              <a:rPr lang="de-DE" dirty="0" smtClean="0"/>
              <a:t> bei der Eingabe von Änderungsbescheiden</a:t>
            </a:r>
          </a:p>
          <a:p>
            <a:pPr lvl="1"/>
            <a:r>
              <a:rPr lang="de-DE" u="sng" dirty="0" smtClean="0"/>
              <a:t>Stillgelegte Messstellen</a:t>
            </a:r>
            <a:r>
              <a:rPr lang="de-DE" dirty="0" smtClean="0"/>
              <a:t> verhindern eine weitere Bearbeitung</a:t>
            </a:r>
          </a:p>
          <a:p>
            <a:pPr marL="384175" lvl="1" indent="0">
              <a:buNone/>
            </a:pPr>
            <a:endParaRPr lang="de-DE" dirty="0" smtClean="0"/>
          </a:p>
          <a:p>
            <a:r>
              <a:rPr lang="de-DE" dirty="0" smtClean="0"/>
              <a:t>Aufbau des Bescheids innerhalb DABay &lt;&gt; Papierbescheid der KVB!</a:t>
            </a:r>
          </a:p>
          <a:p>
            <a:r>
              <a:rPr lang="de-DE" dirty="0" smtClean="0"/>
              <a:t>Dadurch Bedienbarkeit des Moduls sehr fehleranfällig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Aktuell gültige Anforderungen nur schwer erkennbar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Umbau Modul Bescheide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 eines Umbaus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Abbildung der tatsächlichen Bescheide-Struktur</a:t>
            </a:r>
          </a:p>
          <a:p>
            <a:pPr lvl="1"/>
            <a:r>
              <a:rPr lang="de-DE" dirty="0" smtClean="0"/>
              <a:t>Mehrere Bescheide pro Betrieb gleichzeitig gültig</a:t>
            </a:r>
            <a:endParaRPr lang="de-DE" dirty="0"/>
          </a:p>
          <a:p>
            <a:pPr lvl="1"/>
            <a:r>
              <a:rPr lang="de-DE" dirty="0" smtClean="0"/>
              <a:t>Art und Anzahl der Abwasseranlagen </a:t>
            </a:r>
          </a:p>
          <a:p>
            <a:pPr lvl="1"/>
            <a:r>
              <a:rPr lang="de-DE" dirty="0" smtClean="0"/>
              <a:t>Art der Genehmigung</a:t>
            </a:r>
          </a:p>
          <a:p>
            <a:pPr lvl="1"/>
            <a:r>
              <a:rPr lang="de-DE" dirty="0" smtClean="0"/>
              <a:t>Laufzeit und Befristung</a:t>
            </a:r>
          </a:p>
          <a:p>
            <a:pPr marL="384175" lvl="1" indent="0">
              <a:buNone/>
            </a:pPr>
            <a:endParaRPr lang="de-DE" dirty="0" smtClean="0"/>
          </a:p>
          <a:p>
            <a:r>
              <a:rPr lang="de-DE" dirty="0" smtClean="0"/>
              <a:t>Entkopplung der Bescheide von den Anforderungen</a:t>
            </a:r>
          </a:p>
          <a:p>
            <a:pPr lvl="1"/>
            <a:r>
              <a:rPr lang="de-DE" dirty="0" smtClean="0"/>
              <a:t>Eindeutigkeit der Anforderungen erfolgt nur über Gültigkeitsbereiche</a:t>
            </a:r>
          </a:p>
          <a:p>
            <a:pPr marL="384175" lvl="1" indent="0">
              <a:buNone/>
            </a:pPr>
            <a:endParaRPr lang="de-DE" dirty="0" smtClean="0"/>
          </a:p>
          <a:p>
            <a:r>
              <a:rPr lang="de-DE" dirty="0" smtClean="0"/>
              <a:t>Anpassungen für das neue Modul Abwasserabgabe</a:t>
            </a:r>
          </a:p>
          <a:p>
            <a:r>
              <a:rPr lang="de-DE" dirty="0" smtClean="0"/>
              <a:t>Aufruf einer Stichtagabfrage aus der Betriebsakte -&gt; besser Übersicht der aktuell gültigen Anforderungen</a:t>
            </a:r>
          </a:p>
          <a:p>
            <a:r>
              <a:rPr lang="de-DE" dirty="0" smtClean="0"/>
              <a:t>Vereinfachte und anwenderfreundliche Bedienung 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© LfU/ Schick, </a:t>
            </a:r>
            <a:r>
              <a:rPr lang="de-DE" dirty="0" err="1" smtClean="0"/>
              <a:t>Ref</a:t>
            </a:r>
            <a:r>
              <a:rPr lang="de-DE" dirty="0" smtClean="0"/>
              <a:t>. 65/ Sept.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Umbau Modul Bescheide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01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23850" y="223838"/>
            <a:ext cx="5184775" cy="476250"/>
          </a:xfrm>
        </p:spPr>
        <p:txBody>
          <a:bodyPr/>
          <a:lstStyle/>
          <a:p>
            <a:r>
              <a:rPr lang="de-DE" smtClean="0"/>
              <a:t>DABay – Umbau Modul Bescheide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44" y="1356842"/>
            <a:ext cx="2533650" cy="473392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0768"/>
            <a:ext cx="2524125" cy="5191125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>
            <a:off x="1344960" y="4539865"/>
            <a:ext cx="2370634" cy="27217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5157539" y="4556180"/>
            <a:ext cx="2370634" cy="6730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13" name="Gerade Verbindung mit Pfeil 12"/>
          <p:cNvCxnSpPr/>
          <p:nvPr/>
        </p:nvCxnSpPr>
        <p:spPr bwMode="auto">
          <a:xfrm>
            <a:off x="3923928" y="4675950"/>
            <a:ext cx="86409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569325" cy="500062"/>
          </a:xfrm>
        </p:spPr>
        <p:txBody>
          <a:bodyPr/>
          <a:lstStyle/>
          <a:p>
            <a:r>
              <a:rPr lang="de-DE" dirty="0" smtClean="0"/>
              <a:t>Einbindung Betriebsakte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002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23850" y="223838"/>
            <a:ext cx="5184775" cy="476250"/>
          </a:xfrm>
        </p:spPr>
        <p:txBody>
          <a:bodyPr/>
          <a:lstStyle/>
          <a:p>
            <a:r>
              <a:rPr lang="de-DE" smtClean="0"/>
              <a:t>DABay – Umbau Modul Bescheide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580"/>
          <a:stretch/>
        </p:blipFill>
        <p:spPr>
          <a:xfrm>
            <a:off x="30857" y="2852936"/>
            <a:ext cx="8879455" cy="3888432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2267744" y="5194766"/>
            <a:ext cx="3096344" cy="27217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5083463" y="4437112"/>
            <a:ext cx="2689659" cy="576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7053759" y="3645024"/>
            <a:ext cx="1944216" cy="576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569325" cy="500062"/>
          </a:xfrm>
        </p:spPr>
        <p:txBody>
          <a:bodyPr/>
          <a:lstStyle/>
          <a:p>
            <a:r>
              <a:rPr lang="de-DE" dirty="0" smtClean="0"/>
              <a:t>Aufbau </a:t>
            </a:r>
            <a:r>
              <a:rPr lang="de-DE" dirty="0" err="1" smtClean="0"/>
              <a:t>Bescheidemodul</a:t>
            </a:r>
            <a:r>
              <a:rPr lang="de-DE" dirty="0" smtClean="0"/>
              <a:t> – alte Version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310130" y="1556793"/>
            <a:ext cx="8569325" cy="1152128"/>
          </a:xfrm>
        </p:spPr>
        <p:txBody>
          <a:bodyPr/>
          <a:lstStyle/>
          <a:p>
            <a:pPr>
              <a:buFontTx/>
              <a:buChar char="-"/>
            </a:pPr>
            <a:r>
              <a:rPr lang="de-DE" sz="1800" dirty="0" smtClean="0"/>
              <a:t>Freigabe und Autorenrecht -&gt; Bescheid</a:t>
            </a:r>
          </a:p>
          <a:p>
            <a:pPr>
              <a:buFontTx/>
              <a:buChar char="-"/>
            </a:pPr>
            <a:r>
              <a:rPr lang="de-DE" sz="1800" dirty="0" smtClean="0"/>
              <a:t>Reiter „Anforderungen“ </a:t>
            </a:r>
          </a:p>
        </p:txBody>
      </p:sp>
    </p:spTree>
    <p:extLst>
      <p:ext uri="{BB962C8B-B14F-4D97-AF65-F5344CB8AC3E}">
        <p14:creationId xmlns:p14="http://schemas.microsoft.com/office/powerpoint/2010/main" val="32976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23850" y="223838"/>
            <a:ext cx="5184775" cy="476250"/>
          </a:xfrm>
        </p:spPr>
        <p:txBody>
          <a:bodyPr/>
          <a:lstStyle/>
          <a:p>
            <a:r>
              <a:rPr lang="de-DE" smtClean="0"/>
              <a:t>DABay – Umbau Modul Bescheide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8" name="Rechteck 7"/>
          <p:cNvSpPr/>
          <p:nvPr/>
        </p:nvSpPr>
        <p:spPr bwMode="auto">
          <a:xfrm>
            <a:off x="2267744" y="5194766"/>
            <a:ext cx="3096344" cy="27217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5098292" y="4509120"/>
            <a:ext cx="2689659" cy="576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7053759" y="3645024"/>
            <a:ext cx="1944216" cy="576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569325" cy="500062"/>
          </a:xfrm>
        </p:spPr>
        <p:txBody>
          <a:bodyPr/>
          <a:lstStyle/>
          <a:p>
            <a:r>
              <a:rPr lang="de-DE" dirty="0" smtClean="0"/>
              <a:t>Aufbau </a:t>
            </a:r>
            <a:r>
              <a:rPr lang="de-DE" dirty="0" err="1" smtClean="0"/>
              <a:t>Bescheidemodul</a:t>
            </a:r>
            <a:r>
              <a:rPr lang="de-DE" dirty="0" smtClean="0"/>
              <a:t> – zukünftige Version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310130" y="1556793"/>
            <a:ext cx="8569325" cy="1152128"/>
          </a:xfrm>
        </p:spPr>
        <p:txBody>
          <a:bodyPr/>
          <a:lstStyle/>
          <a:p>
            <a:pPr>
              <a:buFontTx/>
              <a:buChar char="-"/>
            </a:pPr>
            <a:r>
              <a:rPr lang="de-DE" sz="1800" dirty="0" smtClean="0"/>
              <a:t>Bescheid und Bescheidsanforderungen getrennt innerhalb Betriebsakte</a:t>
            </a:r>
          </a:p>
          <a:p>
            <a:pPr>
              <a:buFontTx/>
              <a:buChar char="-"/>
            </a:pPr>
            <a:r>
              <a:rPr lang="de-DE" sz="1800" dirty="0" smtClean="0"/>
              <a:t>Reiter „Anforderungen“  -&gt; eigener Menüpunkt</a:t>
            </a:r>
          </a:p>
          <a:p>
            <a:pPr>
              <a:buFontTx/>
              <a:buChar char="-"/>
            </a:pPr>
            <a:r>
              <a:rPr lang="de-DE" sz="1800" dirty="0"/>
              <a:t>Freigabe und Autorenrecht -&gt; Bescheidsanforderungen</a:t>
            </a:r>
          </a:p>
          <a:p>
            <a:pPr>
              <a:buFontTx/>
              <a:buChar char="-"/>
            </a:pPr>
            <a:endParaRPr lang="de-DE" sz="18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t="13652" r="4655" b="11599"/>
          <a:stretch/>
        </p:blipFill>
        <p:spPr>
          <a:xfrm>
            <a:off x="28394" y="2574362"/>
            <a:ext cx="9093363" cy="3903266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 bwMode="auto">
          <a:xfrm>
            <a:off x="2024728" y="4740141"/>
            <a:ext cx="3536776" cy="19432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2082393" y="4156252"/>
            <a:ext cx="3536776" cy="27217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8321657" y="3376432"/>
            <a:ext cx="800100" cy="19055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58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© LfU/ Schick, </a:t>
            </a:r>
            <a:r>
              <a:rPr lang="de-DE" dirty="0" err="1" smtClean="0"/>
              <a:t>Ref</a:t>
            </a:r>
            <a:r>
              <a:rPr lang="de-DE" dirty="0" smtClean="0"/>
              <a:t>. 65/ Sept.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Umbau Modul Bescheide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7" y="2189859"/>
            <a:ext cx="6624736" cy="262077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2677856" y="2582761"/>
            <a:ext cx="814023" cy="28686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5526" y="550339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 smtClean="0"/>
              <a:t>Basisdaten</a:t>
            </a:r>
            <a:r>
              <a:rPr lang="de-DE" sz="1800" dirty="0" smtClean="0"/>
              <a:t>: Basisdaten zu Bescheid können hier angelegt werden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289235" y="2780928"/>
            <a:ext cx="2160240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569325" cy="500062"/>
          </a:xfrm>
        </p:spPr>
        <p:txBody>
          <a:bodyPr/>
          <a:lstStyle/>
          <a:p>
            <a:r>
              <a:rPr lang="de-DE" dirty="0" smtClean="0"/>
              <a:t>Bescheide – Basisdaten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676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© LfU/ Schick, </a:t>
            </a:r>
            <a:r>
              <a:rPr lang="de-DE" dirty="0" err="1" smtClean="0"/>
              <a:t>Ref</a:t>
            </a:r>
            <a:r>
              <a:rPr lang="de-DE" dirty="0" smtClean="0"/>
              <a:t>. 65/ Sept.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Umbau Modul Bescheide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16067" y="5013176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 smtClean="0"/>
              <a:t>Anlagen</a:t>
            </a:r>
            <a:r>
              <a:rPr lang="de-DE" sz="1800" dirty="0" smtClean="0"/>
              <a:t>: Im Bescheid behandelte Entlastungsanlagen können ergänzt werden; Abwasserbehandlungsanlagen werden durch anlegen von Anforderungen </a:t>
            </a:r>
            <a:r>
              <a:rPr lang="de-DE" sz="1800" dirty="0" err="1" smtClean="0"/>
              <a:t>autom</a:t>
            </a:r>
            <a:r>
              <a:rPr lang="de-DE" sz="1800" dirty="0" smtClean="0"/>
              <a:t>. ergänzt.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" t="47263" r="12500" b="11367"/>
          <a:stretch/>
        </p:blipFill>
        <p:spPr>
          <a:xfrm>
            <a:off x="63780" y="2132856"/>
            <a:ext cx="9017542" cy="2448272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 bwMode="auto">
          <a:xfrm>
            <a:off x="140342" y="2605666"/>
            <a:ext cx="2055393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2994753" y="2445029"/>
            <a:ext cx="713151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323850" y="935038"/>
            <a:ext cx="8569325" cy="500062"/>
          </a:xfrm>
        </p:spPr>
        <p:txBody>
          <a:bodyPr/>
          <a:lstStyle/>
          <a:p>
            <a:r>
              <a:rPr lang="de-DE" dirty="0" smtClean="0"/>
              <a:t>Bescheide – Anlagen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74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fU-Präsentation">
  <a:themeElements>
    <a:clrScheme name="LfU-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fU-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/>
        </a:defPPr>
      </a:lstStyle>
    </a:txDef>
  </a:objectDefaults>
  <a:extraClrSchemeLst>
    <a:extraClrScheme>
      <a:clrScheme name="LfU-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LfU-Präsentation</Template>
  <TotalTime>0</TotalTime>
  <Words>896</Words>
  <Application>Microsoft Office PowerPoint</Application>
  <PresentationFormat>Bildschirmpräsentation (4:3)</PresentationFormat>
  <Paragraphs>136</Paragraphs>
  <Slides>19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LfU-Präsentation</vt:lpstr>
      <vt:lpstr>DABay – Neuerung im Modul Bescheide   </vt:lpstr>
      <vt:lpstr>Bescheide innerhalb Datenverbund Abwasser Bayern</vt:lpstr>
      <vt:lpstr>Wieso wurde ein Umbau notwendig?</vt:lpstr>
      <vt:lpstr>Ziele eines Umbaus</vt:lpstr>
      <vt:lpstr>Einbindung Betriebsakte</vt:lpstr>
      <vt:lpstr>Aufbau Bescheidemodul – alte Version</vt:lpstr>
      <vt:lpstr>Aufbau Bescheidemodul – zukünftige Version</vt:lpstr>
      <vt:lpstr>Bescheide – Basisdaten</vt:lpstr>
      <vt:lpstr>Bescheide – Anlagen</vt:lpstr>
      <vt:lpstr>Bescheide – Fristen</vt:lpstr>
      <vt:lpstr>Bescheide – Abwasserabgabe</vt:lpstr>
      <vt:lpstr>Bescheide – Dokumente</vt:lpstr>
      <vt:lpstr>Bescheidsanforderungen</vt:lpstr>
      <vt:lpstr>Bescheidsanforderungen</vt:lpstr>
      <vt:lpstr>Bescheidsanforderungen – Freigabe und Autorenrecht</vt:lpstr>
      <vt:lpstr>Auswertung und Stichtagsabfrage</vt:lpstr>
      <vt:lpstr>Stichtagsabfrage</vt:lpstr>
      <vt:lpstr>Einführung des neuen Moduls</vt:lpstr>
      <vt:lpstr>Vielen Dank für Ihre Aufmerksamkeit!</vt:lpstr>
    </vt:vector>
  </TitlesOfParts>
  <Company>GB Umwelt und Gesundheit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Dienstbesprechung Technische Gewässeraufsicht</dc:title>
  <dc:creator>Schütter Joachim</dc:creator>
  <cp:lastModifiedBy>Schick Julia</cp:lastModifiedBy>
  <cp:revision>279</cp:revision>
  <cp:lastPrinted>2015-09-14T06:19:36Z</cp:lastPrinted>
  <dcterms:created xsi:type="dcterms:W3CDTF">2014-05-23T09:25:18Z</dcterms:created>
  <dcterms:modified xsi:type="dcterms:W3CDTF">2015-09-29T05:55:58Z</dcterms:modified>
</cp:coreProperties>
</file>